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88" r:id="rId15"/>
    <p:sldId id="289" r:id="rId16"/>
    <p:sldId id="290" r:id="rId17"/>
    <p:sldId id="291" r:id="rId18"/>
    <p:sldId id="292" r:id="rId19"/>
    <p:sldId id="293" r:id="rId20"/>
    <p:sldId id="294" r:id="rId21"/>
    <p:sldId id="295" r:id="rId22"/>
    <p:sldId id="296" r:id="rId23"/>
    <p:sldId id="297" r:id="rId24"/>
    <p:sldId id="298" r:id="rId25"/>
    <p:sldId id="299" r:id="rId26"/>
    <p:sldId id="300" r:id="rId27"/>
    <p:sldId id="301"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3" r:id="rId42"/>
    <p:sldId id="284" r:id="rId43"/>
    <p:sldId id="285" r:id="rId44"/>
    <p:sldId id="286" r:id="rId45"/>
    <p:sldId id="287" r:id="rId46"/>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33"/>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viewProps" Target="viewProps.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F3E426-AFA4-45D8-A684-0211939AD007}" type="doc">
      <dgm:prSet loTypeId="urn:microsoft.com/office/officeart/2005/8/layout/matrix3" loCatId="matrix" qsTypeId="urn:microsoft.com/office/officeart/2005/8/quickstyle/simple1" qsCatId="simple" csTypeId="urn:microsoft.com/office/officeart/2005/8/colors/colorful1#1" csCatId="colorful" phldr="1"/>
      <dgm:spPr/>
      <dgm:t>
        <a:bodyPr/>
        <a:lstStyle/>
        <a:p>
          <a:endParaRPr lang="it-IT"/>
        </a:p>
      </dgm:t>
    </dgm:pt>
    <dgm:pt modelId="{D9DC5C30-15F5-4358-8C6F-2397A321F01E}">
      <dgm:prSet custT="1"/>
      <dgm:spPr/>
      <dgm:t>
        <a:bodyPr/>
        <a:lstStyle/>
        <a:p>
          <a:pPr rtl="0"/>
          <a:r>
            <a:rPr lang="it-IT" sz="2100" b="1" dirty="0" smtClean="0">
              <a:solidFill>
                <a:srgbClr val="FF0000"/>
              </a:solidFill>
              <a:latin typeface="Castellar" panose="020A0402060406010301" pitchFamily="18" charset="0"/>
            </a:rPr>
            <a:t>«Gesù</a:t>
          </a:r>
        </a:p>
        <a:p>
          <a:pPr rtl="0"/>
          <a:r>
            <a:rPr lang="it-IT" sz="2100" b="1" dirty="0" smtClean="0">
              <a:solidFill>
                <a:srgbClr val="FF0000"/>
              </a:solidFill>
              <a:latin typeface="Castellar" panose="020A0402060406010301" pitchFamily="18" charset="0"/>
            </a:rPr>
            <a:t>vuole una Chiesa</a:t>
          </a:r>
          <a:endParaRPr lang="it-IT" sz="2100" b="1" dirty="0">
            <a:solidFill>
              <a:srgbClr val="FF0000"/>
            </a:solidFill>
            <a:latin typeface="Castellar" panose="020A0402060406010301" pitchFamily="18" charset="0"/>
          </a:endParaRPr>
        </a:p>
      </dgm:t>
    </dgm:pt>
    <dgm:pt modelId="{08AFC9AA-6EAC-47C3-B625-A05931E0B6BC}" type="parTrans" cxnId="{5480D821-4293-491F-92BC-CF9E3B4A8A5A}">
      <dgm:prSet/>
      <dgm:spPr/>
      <dgm:t>
        <a:bodyPr/>
        <a:lstStyle/>
        <a:p>
          <a:endParaRPr lang="it-IT"/>
        </a:p>
      </dgm:t>
    </dgm:pt>
    <dgm:pt modelId="{C28F0823-0953-4899-8CA8-80D968532004}" type="sibTrans" cxnId="{5480D821-4293-491F-92BC-CF9E3B4A8A5A}">
      <dgm:prSet/>
      <dgm:spPr/>
      <dgm:t>
        <a:bodyPr/>
        <a:lstStyle/>
        <a:p>
          <a:endParaRPr lang="it-IT"/>
        </a:p>
      </dgm:t>
    </dgm:pt>
    <dgm:pt modelId="{C6A529CF-6E8F-48CB-9E15-6DD4EB627772}">
      <dgm:prSet custT="1"/>
      <dgm:spPr/>
      <dgm:t>
        <a:bodyPr/>
        <a:lstStyle/>
        <a:p>
          <a:pPr rtl="0"/>
          <a:r>
            <a:rPr lang="it-IT" sz="2100" b="1" dirty="0" smtClean="0">
              <a:solidFill>
                <a:srgbClr val="FF0000"/>
              </a:solidFill>
              <a:latin typeface="Castellar" panose="020A0402060406010301" pitchFamily="18" charset="0"/>
            </a:rPr>
            <a:t>attenta al bene </a:t>
          </a:r>
          <a:endParaRPr lang="it-IT" sz="2100" b="1" dirty="0">
            <a:solidFill>
              <a:srgbClr val="FF0000"/>
            </a:solidFill>
            <a:latin typeface="Castellar" panose="020A0402060406010301" pitchFamily="18" charset="0"/>
          </a:endParaRPr>
        </a:p>
      </dgm:t>
    </dgm:pt>
    <dgm:pt modelId="{4D5B50AE-1800-4A85-ABE4-DBCF19DF0587}" type="parTrans" cxnId="{CFE6E3F7-A84F-47B7-95D3-7A5AB737D070}">
      <dgm:prSet/>
      <dgm:spPr/>
      <dgm:t>
        <a:bodyPr/>
        <a:lstStyle/>
        <a:p>
          <a:endParaRPr lang="it-IT"/>
        </a:p>
      </dgm:t>
    </dgm:pt>
    <dgm:pt modelId="{13FAAF14-C8A6-40CE-9BE6-21A94F84DA84}" type="sibTrans" cxnId="{CFE6E3F7-A84F-47B7-95D3-7A5AB737D070}">
      <dgm:prSet/>
      <dgm:spPr/>
      <dgm:t>
        <a:bodyPr/>
        <a:lstStyle/>
        <a:p>
          <a:endParaRPr lang="it-IT"/>
        </a:p>
      </dgm:t>
    </dgm:pt>
    <dgm:pt modelId="{170E2B9B-6125-4D85-80D9-6763BC4C43A6}">
      <dgm:prSet custT="1"/>
      <dgm:spPr/>
      <dgm:t>
        <a:bodyPr/>
        <a:lstStyle/>
        <a:p>
          <a:pPr rtl="0"/>
          <a:endParaRPr lang="it-IT" sz="500" b="1" dirty="0" smtClean="0">
            <a:solidFill>
              <a:srgbClr val="FF0000"/>
            </a:solidFill>
            <a:latin typeface="Castellar" panose="020A0402060406010301" pitchFamily="18" charset="0"/>
          </a:endParaRPr>
        </a:p>
        <a:p>
          <a:pPr rtl="0"/>
          <a:endParaRPr lang="it-IT" sz="500" b="1" dirty="0" smtClean="0">
            <a:solidFill>
              <a:srgbClr val="FF0000"/>
            </a:solidFill>
            <a:latin typeface="Castellar" panose="020A0402060406010301" pitchFamily="18" charset="0"/>
          </a:endParaRPr>
        </a:p>
        <a:p>
          <a:pPr rtl="0"/>
          <a:endParaRPr lang="it-IT" sz="500" b="1" dirty="0" smtClean="0">
            <a:solidFill>
              <a:srgbClr val="FF0000"/>
            </a:solidFill>
            <a:latin typeface="Castellar" panose="020A0402060406010301" pitchFamily="18" charset="0"/>
          </a:endParaRPr>
        </a:p>
        <a:p>
          <a:pPr rtl="0"/>
          <a:r>
            <a:rPr lang="it-IT" sz="2100" b="1" dirty="0" smtClean="0">
              <a:solidFill>
                <a:schemeClr val="tx1"/>
              </a:solidFill>
              <a:latin typeface="Castellar" panose="020A0402060406010301" pitchFamily="18" charset="0"/>
            </a:rPr>
            <a:t>che lo Spirito sparge </a:t>
          </a:r>
          <a:endParaRPr lang="it-IT" sz="2100" b="1" dirty="0">
            <a:solidFill>
              <a:schemeClr val="tx1"/>
            </a:solidFill>
            <a:latin typeface="Castellar" panose="020A0402060406010301" pitchFamily="18" charset="0"/>
          </a:endParaRPr>
        </a:p>
      </dgm:t>
    </dgm:pt>
    <dgm:pt modelId="{BF5A342B-01D5-4A60-86E8-F25989EFDD21}" type="parTrans" cxnId="{87C5D1F0-8569-4C3A-8091-EBC3F4512CC5}">
      <dgm:prSet/>
      <dgm:spPr/>
      <dgm:t>
        <a:bodyPr/>
        <a:lstStyle/>
        <a:p>
          <a:endParaRPr lang="it-IT"/>
        </a:p>
      </dgm:t>
    </dgm:pt>
    <dgm:pt modelId="{95115A9F-DF8C-4010-9A3E-B4FD9A2B5729}" type="sibTrans" cxnId="{87C5D1F0-8569-4C3A-8091-EBC3F4512CC5}">
      <dgm:prSet/>
      <dgm:spPr/>
      <dgm:t>
        <a:bodyPr/>
        <a:lstStyle/>
        <a:p>
          <a:endParaRPr lang="it-IT"/>
        </a:p>
      </dgm:t>
    </dgm:pt>
    <dgm:pt modelId="{2A234130-558A-4AC9-AAB7-7F7F59F78AC3}">
      <dgm:prSet custT="1"/>
      <dgm:spPr/>
      <dgm:t>
        <a:bodyPr/>
        <a:lstStyle/>
        <a:p>
          <a:pPr rtl="0"/>
          <a:endParaRPr lang="it-IT" sz="500" b="1" dirty="0" smtClean="0">
            <a:solidFill>
              <a:srgbClr val="FF0000"/>
            </a:solidFill>
            <a:latin typeface="Castellar" panose="020A0402060406010301" pitchFamily="18" charset="0"/>
          </a:endParaRPr>
        </a:p>
        <a:p>
          <a:pPr rtl="0"/>
          <a:endParaRPr lang="it-IT" sz="500" b="1" dirty="0" smtClean="0">
            <a:solidFill>
              <a:srgbClr val="FF0000"/>
            </a:solidFill>
            <a:latin typeface="Castellar" panose="020A0402060406010301" pitchFamily="18" charset="0"/>
          </a:endParaRPr>
        </a:p>
        <a:p>
          <a:pPr rtl="0"/>
          <a:r>
            <a:rPr lang="it-IT" sz="2100" b="1" dirty="0" smtClean="0">
              <a:solidFill>
                <a:schemeClr val="tx1"/>
              </a:solidFill>
              <a:latin typeface="Castellar" panose="020A0402060406010301" pitchFamily="18" charset="0"/>
            </a:rPr>
            <a:t>in mezzo alla fragilità». </a:t>
          </a:r>
          <a:endParaRPr lang="it-IT" sz="2100" b="1" dirty="0">
            <a:solidFill>
              <a:schemeClr val="tx1"/>
            </a:solidFill>
            <a:latin typeface="Castellar" panose="020A0402060406010301" pitchFamily="18" charset="0"/>
          </a:endParaRPr>
        </a:p>
      </dgm:t>
    </dgm:pt>
    <dgm:pt modelId="{DA3782A7-7954-4ACC-9BA1-C1D471295FFF}" type="parTrans" cxnId="{9DEC2FA3-93E3-4A2F-9422-AA1751E006DA}">
      <dgm:prSet/>
      <dgm:spPr/>
      <dgm:t>
        <a:bodyPr/>
        <a:lstStyle/>
        <a:p>
          <a:endParaRPr lang="it-IT"/>
        </a:p>
      </dgm:t>
    </dgm:pt>
    <dgm:pt modelId="{A7FF1C32-6687-497D-BBD7-D5411406235E}" type="sibTrans" cxnId="{9DEC2FA3-93E3-4A2F-9422-AA1751E006DA}">
      <dgm:prSet/>
      <dgm:spPr/>
      <dgm:t>
        <a:bodyPr/>
        <a:lstStyle/>
        <a:p>
          <a:endParaRPr lang="it-IT"/>
        </a:p>
      </dgm:t>
    </dgm:pt>
    <dgm:pt modelId="{A7F13856-29C3-4C11-967B-32A030BD26AB}">
      <dgm:prSet/>
      <dgm:spPr/>
      <dgm:t>
        <a:bodyPr/>
        <a:lstStyle/>
        <a:p>
          <a:endParaRPr lang="it-IT"/>
        </a:p>
      </dgm:t>
    </dgm:pt>
    <dgm:pt modelId="{8AF649E0-97BA-48D8-B82B-832455ADF1FF}" type="parTrans" cxnId="{85307C9F-45C3-46D8-84AA-E0239E3EFE5A}">
      <dgm:prSet/>
      <dgm:spPr/>
      <dgm:t>
        <a:bodyPr/>
        <a:lstStyle/>
        <a:p>
          <a:endParaRPr lang="it-IT"/>
        </a:p>
      </dgm:t>
    </dgm:pt>
    <dgm:pt modelId="{65E3C6F5-7321-434B-903B-8E7748FE708D}" type="sibTrans" cxnId="{85307C9F-45C3-46D8-84AA-E0239E3EFE5A}">
      <dgm:prSet/>
      <dgm:spPr/>
      <dgm:t>
        <a:bodyPr/>
        <a:lstStyle/>
        <a:p>
          <a:endParaRPr lang="it-IT"/>
        </a:p>
      </dgm:t>
    </dgm:pt>
    <dgm:pt modelId="{315F5F4B-DF91-4A51-8156-00EE40590650}" type="pres">
      <dgm:prSet presAssocID="{BAF3E426-AFA4-45D8-A684-0211939AD007}" presName="matrix" presStyleCnt="0">
        <dgm:presLayoutVars>
          <dgm:chMax val="1"/>
          <dgm:dir/>
          <dgm:resizeHandles val="exact"/>
        </dgm:presLayoutVars>
      </dgm:prSet>
      <dgm:spPr/>
      <dgm:t>
        <a:bodyPr/>
        <a:lstStyle/>
        <a:p>
          <a:endParaRPr lang="it-IT"/>
        </a:p>
      </dgm:t>
    </dgm:pt>
    <dgm:pt modelId="{571144F2-9B36-4909-A1A3-F0DFE3FB6DE7}" type="pres">
      <dgm:prSet presAssocID="{BAF3E426-AFA4-45D8-A684-0211939AD007}" presName="diamond" presStyleLbl="bgShp" presStyleIdx="0" presStyleCnt="1" custScaleX="122387">
        <dgm:style>
          <a:lnRef idx="1">
            <a:schemeClr val="accent1"/>
          </a:lnRef>
          <a:fillRef idx="3">
            <a:schemeClr val="accent1"/>
          </a:fillRef>
          <a:effectRef idx="2">
            <a:schemeClr val="accent1"/>
          </a:effectRef>
          <a:fontRef idx="minor">
            <a:schemeClr val="lt1"/>
          </a:fontRef>
        </dgm:style>
      </dgm:prSet>
      <dgm:spPr>
        <a:noFill/>
      </dgm:spPr>
    </dgm:pt>
    <dgm:pt modelId="{9D72C7D0-F4F6-4C1D-B754-4707E46C7B67}" type="pres">
      <dgm:prSet presAssocID="{BAF3E426-AFA4-45D8-A684-0211939AD007}" presName="quad1" presStyleLbl="node1" presStyleIdx="0" presStyleCnt="4">
        <dgm:presLayoutVars>
          <dgm:chMax val="0"/>
          <dgm:chPref val="0"/>
          <dgm:bulletEnabled val="1"/>
        </dgm:presLayoutVars>
      </dgm:prSet>
      <dgm:spPr/>
      <dgm:t>
        <a:bodyPr/>
        <a:lstStyle/>
        <a:p>
          <a:endParaRPr lang="it-IT"/>
        </a:p>
      </dgm:t>
    </dgm:pt>
    <dgm:pt modelId="{9EF8D7D7-7896-4406-A5BE-B8193FA82ABB}" type="pres">
      <dgm:prSet presAssocID="{BAF3E426-AFA4-45D8-A684-0211939AD007}" presName="quad2" presStyleLbl="node1" presStyleIdx="1" presStyleCnt="4">
        <dgm:presLayoutVars>
          <dgm:chMax val="0"/>
          <dgm:chPref val="0"/>
          <dgm:bulletEnabled val="1"/>
        </dgm:presLayoutVars>
      </dgm:prSet>
      <dgm:spPr/>
      <dgm:t>
        <a:bodyPr/>
        <a:lstStyle/>
        <a:p>
          <a:endParaRPr lang="it-IT"/>
        </a:p>
      </dgm:t>
    </dgm:pt>
    <dgm:pt modelId="{28ACDBAE-C193-487F-81D5-D6F4604B74C0}" type="pres">
      <dgm:prSet presAssocID="{BAF3E426-AFA4-45D8-A684-0211939AD007}" presName="quad3" presStyleLbl="node1" presStyleIdx="2" presStyleCnt="4">
        <dgm:presLayoutVars>
          <dgm:chMax val="0"/>
          <dgm:chPref val="0"/>
          <dgm:bulletEnabled val="1"/>
        </dgm:presLayoutVars>
      </dgm:prSet>
      <dgm:spPr/>
      <dgm:t>
        <a:bodyPr/>
        <a:lstStyle/>
        <a:p>
          <a:endParaRPr lang="it-IT"/>
        </a:p>
      </dgm:t>
    </dgm:pt>
    <dgm:pt modelId="{22D591CC-4FA1-49E4-B848-5DBC4CD709BA}" type="pres">
      <dgm:prSet presAssocID="{BAF3E426-AFA4-45D8-A684-0211939AD007}" presName="quad4" presStyleLbl="node1" presStyleIdx="3" presStyleCnt="4">
        <dgm:presLayoutVars>
          <dgm:chMax val="0"/>
          <dgm:chPref val="0"/>
          <dgm:bulletEnabled val="1"/>
        </dgm:presLayoutVars>
      </dgm:prSet>
      <dgm:spPr/>
      <dgm:t>
        <a:bodyPr/>
        <a:lstStyle/>
        <a:p>
          <a:endParaRPr lang="it-IT"/>
        </a:p>
      </dgm:t>
    </dgm:pt>
  </dgm:ptLst>
  <dgm:cxnLst>
    <dgm:cxn modelId="{5480D821-4293-491F-92BC-CF9E3B4A8A5A}" srcId="{BAF3E426-AFA4-45D8-A684-0211939AD007}" destId="{D9DC5C30-15F5-4358-8C6F-2397A321F01E}" srcOrd="0" destOrd="0" parTransId="{08AFC9AA-6EAC-47C3-B625-A05931E0B6BC}" sibTransId="{C28F0823-0953-4899-8CA8-80D968532004}"/>
    <dgm:cxn modelId="{87C5D1F0-8569-4C3A-8091-EBC3F4512CC5}" srcId="{BAF3E426-AFA4-45D8-A684-0211939AD007}" destId="{170E2B9B-6125-4D85-80D9-6763BC4C43A6}" srcOrd="2" destOrd="0" parTransId="{BF5A342B-01D5-4A60-86E8-F25989EFDD21}" sibTransId="{95115A9F-DF8C-4010-9A3E-B4FD9A2B5729}"/>
    <dgm:cxn modelId="{9C6C068F-F605-442F-9C41-FABC8C6EC9ED}" type="presOf" srcId="{170E2B9B-6125-4D85-80D9-6763BC4C43A6}" destId="{28ACDBAE-C193-487F-81D5-D6F4604B74C0}" srcOrd="0" destOrd="0" presId="urn:microsoft.com/office/officeart/2005/8/layout/matrix3"/>
    <dgm:cxn modelId="{CFE6E3F7-A84F-47B7-95D3-7A5AB737D070}" srcId="{BAF3E426-AFA4-45D8-A684-0211939AD007}" destId="{C6A529CF-6E8F-48CB-9E15-6DD4EB627772}" srcOrd="1" destOrd="0" parTransId="{4D5B50AE-1800-4A85-ABE4-DBCF19DF0587}" sibTransId="{13FAAF14-C8A6-40CE-9BE6-21A94F84DA84}"/>
    <dgm:cxn modelId="{B301D610-6A7A-4A1C-9086-915C4AAC4C41}" type="presOf" srcId="{2A234130-558A-4AC9-AAB7-7F7F59F78AC3}" destId="{22D591CC-4FA1-49E4-B848-5DBC4CD709BA}" srcOrd="0" destOrd="0" presId="urn:microsoft.com/office/officeart/2005/8/layout/matrix3"/>
    <dgm:cxn modelId="{9DEC2FA3-93E3-4A2F-9422-AA1751E006DA}" srcId="{BAF3E426-AFA4-45D8-A684-0211939AD007}" destId="{2A234130-558A-4AC9-AAB7-7F7F59F78AC3}" srcOrd="3" destOrd="0" parTransId="{DA3782A7-7954-4ACC-9BA1-C1D471295FFF}" sibTransId="{A7FF1C32-6687-497D-BBD7-D5411406235E}"/>
    <dgm:cxn modelId="{09059AF7-4E61-47F6-9EB9-A29AB8D3B71E}" type="presOf" srcId="{D9DC5C30-15F5-4358-8C6F-2397A321F01E}" destId="{9D72C7D0-F4F6-4C1D-B754-4707E46C7B67}" srcOrd="0" destOrd="0" presId="urn:microsoft.com/office/officeart/2005/8/layout/matrix3"/>
    <dgm:cxn modelId="{09B3EB12-1926-4900-A8A4-F54021661917}" type="presOf" srcId="{BAF3E426-AFA4-45D8-A684-0211939AD007}" destId="{315F5F4B-DF91-4A51-8156-00EE40590650}" srcOrd="0" destOrd="0" presId="urn:microsoft.com/office/officeart/2005/8/layout/matrix3"/>
    <dgm:cxn modelId="{85307C9F-45C3-46D8-84AA-E0239E3EFE5A}" srcId="{BAF3E426-AFA4-45D8-A684-0211939AD007}" destId="{A7F13856-29C3-4C11-967B-32A030BD26AB}" srcOrd="4" destOrd="0" parTransId="{8AF649E0-97BA-48D8-B82B-832455ADF1FF}" sibTransId="{65E3C6F5-7321-434B-903B-8E7748FE708D}"/>
    <dgm:cxn modelId="{AE9AE312-C51D-4605-88FE-B940CDFE4F96}" type="presOf" srcId="{C6A529CF-6E8F-48CB-9E15-6DD4EB627772}" destId="{9EF8D7D7-7896-4406-A5BE-B8193FA82ABB}" srcOrd="0" destOrd="0" presId="urn:microsoft.com/office/officeart/2005/8/layout/matrix3"/>
    <dgm:cxn modelId="{E559BD90-8C23-4324-BF82-246D419CBB20}" type="presParOf" srcId="{315F5F4B-DF91-4A51-8156-00EE40590650}" destId="{571144F2-9B36-4909-A1A3-F0DFE3FB6DE7}" srcOrd="0" destOrd="0" presId="urn:microsoft.com/office/officeart/2005/8/layout/matrix3"/>
    <dgm:cxn modelId="{B7674881-97EC-45C2-8DA3-0CBC0ABF5BA3}" type="presParOf" srcId="{315F5F4B-DF91-4A51-8156-00EE40590650}" destId="{9D72C7D0-F4F6-4C1D-B754-4707E46C7B67}" srcOrd="1" destOrd="0" presId="urn:microsoft.com/office/officeart/2005/8/layout/matrix3"/>
    <dgm:cxn modelId="{17134AAE-99C5-48CA-8647-4A7881C6087D}" type="presParOf" srcId="{315F5F4B-DF91-4A51-8156-00EE40590650}" destId="{9EF8D7D7-7896-4406-A5BE-B8193FA82ABB}" srcOrd="2" destOrd="0" presId="urn:microsoft.com/office/officeart/2005/8/layout/matrix3"/>
    <dgm:cxn modelId="{F5BB1612-AFF6-4A60-B6BD-15300D45745D}" type="presParOf" srcId="{315F5F4B-DF91-4A51-8156-00EE40590650}" destId="{28ACDBAE-C193-487F-81D5-D6F4604B74C0}" srcOrd="3" destOrd="0" presId="urn:microsoft.com/office/officeart/2005/8/layout/matrix3"/>
    <dgm:cxn modelId="{E40660F6-2951-461D-9893-C6720C1D60CC}" type="presParOf" srcId="{315F5F4B-DF91-4A51-8156-00EE40590650}" destId="{22D591CC-4FA1-49E4-B848-5DBC4CD709BA}" srcOrd="4" destOrd="0" presId="urn:microsoft.com/office/officeart/2005/8/layout/matrix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1144F2-9B36-4909-A1A3-F0DFE3FB6DE7}">
      <dsp:nvSpPr>
        <dsp:cNvPr id="0" name=""/>
        <dsp:cNvSpPr/>
      </dsp:nvSpPr>
      <dsp:spPr>
        <a:xfrm>
          <a:off x="1223119" y="0"/>
          <a:ext cx="6697760" cy="5472608"/>
        </a:xfrm>
        <a:prstGeom prst="diamond">
          <a:avLst/>
        </a:prstGeom>
        <a:noFill/>
        <a:ln w="9525" cap="flat" cmpd="sng" algn="ctr">
          <a:solidFill>
            <a:schemeClr val="accent1">
              <a:shade val="48000"/>
              <a:satMod val="110000"/>
            </a:schemeClr>
          </a:solidFill>
          <a:prstDash val="solid"/>
        </a:ln>
        <a:effectLst>
          <a:outerShdw blurRad="190500" dist="228600" dir="2700000" sy="90000" rotWithShape="0">
            <a:srgbClr val="000000">
              <a:alpha val="25500"/>
            </a:srgbClr>
          </a:outerShdw>
        </a:effectLst>
      </dsp:spPr>
      <dsp:style>
        <a:lnRef idx="1">
          <a:schemeClr val="accent1"/>
        </a:lnRef>
        <a:fillRef idx="3">
          <a:schemeClr val="accent1"/>
        </a:fillRef>
        <a:effectRef idx="2">
          <a:schemeClr val="accent1"/>
        </a:effectRef>
        <a:fontRef idx="minor">
          <a:schemeClr val="lt1"/>
        </a:fontRef>
      </dsp:style>
    </dsp:sp>
    <dsp:sp modelId="{9D72C7D0-F4F6-4C1D-B754-4707E46C7B67}">
      <dsp:nvSpPr>
        <dsp:cNvPr id="0" name=""/>
        <dsp:cNvSpPr/>
      </dsp:nvSpPr>
      <dsp:spPr>
        <a:xfrm>
          <a:off x="2355593" y="519897"/>
          <a:ext cx="2134317" cy="2134317"/>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it-IT" sz="2100" b="1" kern="1200" dirty="0" smtClean="0">
              <a:solidFill>
                <a:srgbClr val="FF0000"/>
              </a:solidFill>
              <a:latin typeface="Castellar" panose="020A0402060406010301" pitchFamily="18" charset="0"/>
            </a:rPr>
            <a:t>«Gesù</a:t>
          </a:r>
        </a:p>
        <a:p>
          <a:pPr lvl="0" algn="ctr" defTabSz="933450" rtl="0">
            <a:lnSpc>
              <a:spcPct val="90000"/>
            </a:lnSpc>
            <a:spcBef>
              <a:spcPct val="0"/>
            </a:spcBef>
            <a:spcAft>
              <a:spcPct val="35000"/>
            </a:spcAft>
          </a:pPr>
          <a:r>
            <a:rPr lang="it-IT" sz="2100" b="1" kern="1200" dirty="0" smtClean="0">
              <a:solidFill>
                <a:srgbClr val="FF0000"/>
              </a:solidFill>
              <a:latin typeface="Castellar" panose="020A0402060406010301" pitchFamily="18" charset="0"/>
            </a:rPr>
            <a:t>vuole una Chiesa</a:t>
          </a:r>
          <a:endParaRPr lang="it-IT" sz="2100" b="1" kern="1200" dirty="0">
            <a:solidFill>
              <a:srgbClr val="FF0000"/>
            </a:solidFill>
            <a:latin typeface="Castellar" panose="020A0402060406010301" pitchFamily="18" charset="0"/>
          </a:endParaRPr>
        </a:p>
      </dsp:txBody>
      <dsp:txXfrm>
        <a:off x="2459782" y="624086"/>
        <a:ext cx="1925939" cy="1925939"/>
      </dsp:txXfrm>
    </dsp:sp>
    <dsp:sp modelId="{9EF8D7D7-7896-4406-A5BE-B8193FA82ABB}">
      <dsp:nvSpPr>
        <dsp:cNvPr id="0" name=""/>
        <dsp:cNvSpPr/>
      </dsp:nvSpPr>
      <dsp:spPr>
        <a:xfrm>
          <a:off x="4654089" y="519897"/>
          <a:ext cx="2134317" cy="2134317"/>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it-IT" sz="2100" b="1" kern="1200" dirty="0" smtClean="0">
              <a:solidFill>
                <a:srgbClr val="FF0000"/>
              </a:solidFill>
              <a:latin typeface="Castellar" panose="020A0402060406010301" pitchFamily="18" charset="0"/>
            </a:rPr>
            <a:t>attenta al bene </a:t>
          </a:r>
          <a:endParaRPr lang="it-IT" sz="2100" b="1" kern="1200" dirty="0">
            <a:solidFill>
              <a:srgbClr val="FF0000"/>
            </a:solidFill>
            <a:latin typeface="Castellar" panose="020A0402060406010301" pitchFamily="18" charset="0"/>
          </a:endParaRPr>
        </a:p>
      </dsp:txBody>
      <dsp:txXfrm>
        <a:off x="4758278" y="624086"/>
        <a:ext cx="1925939" cy="1925939"/>
      </dsp:txXfrm>
    </dsp:sp>
    <dsp:sp modelId="{28ACDBAE-C193-487F-81D5-D6F4604B74C0}">
      <dsp:nvSpPr>
        <dsp:cNvPr id="0" name=""/>
        <dsp:cNvSpPr/>
      </dsp:nvSpPr>
      <dsp:spPr>
        <a:xfrm>
          <a:off x="2355593" y="2818393"/>
          <a:ext cx="2134317" cy="2134317"/>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222250" rtl="0">
            <a:lnSpc>
              <a:spcPct val="90000"/>
            </a:lnSpc>
            <a:spcBef>
              <a:spcPct val="0"/>
            </a:spcBef>
            <a:spcAft>
              <a:spcPct val="35000"/>
            </a:spcAft>
          </a:pPr>
          <a:endParaRPr lang="it-IT" sz="500" b="1" kern="1200" dirty="0" smtClean="0">
            <a:solidFill>
              <a:srgbClr val="FF0000"/>
            </a:solidFill>
            <a:latin typeface="Castellar" panose="020A0402060406010301" pitchFamily="18" charset="0"/>
          </a:endParaRPr>
        </a:p>
        <a:p>
          <a:pPr lvl="0" algn="ctr" defTabSz="222250" rtl="0">
            <a:lnSpc>
              <a:spcPct val="90000"/>
            </a:lnSpc>
            <a:spcBef>
              <a:spcPct val="0"/>
            </a:spcBef>
            <a:spcAft>
              <a:spcPct val="35000"/>
            </a:spcAft>
          </a:pPr>
          <a:endParaRPr lang="it-IT" sz="500" b="1" kern="1200" dirty="0" smtClean="0">
            <a:solidFill>
              <a:srgbClr val="FF0000"/>
            </a:solidFill>
            <a:latin typeface="Castellar" panose="020A0402060406010301" pitchFamily="18" charset="0"/>
          </a:endParaRPr>
        </a:p>
        <a:p>
          <a:pPr lvl="0" algn="ctr" defTabSz="222250" rtl="0">
            <a:lnSpc>
              <a:spcPct val="90000"/>
            </a:lnSpc>
            <a:spcBef>
              <a:spcPct val="0"/>
            </a:spcBef>
            <a:spcAft>
              <a:spcPct val="35000"/>
            </a:spcAft>
          </a:pPr>
          <a:endParaRPr lang="it-IT" sz="500" b="1" kern="1200" dirty="0" smtClean="0">
            <a:solidFill>
              <a:srgbClr val="FF0000"/>
            </a:solidFill>
            <a:latin typeface="Castellar" panose="020A0402060406010301" pitchFamily="18" charset="0"/>
          </a:endParaRPr>
        </a:p>
        <a:p>
          <a:pPr lvl="0" algn="ctr" defTabSz="222250" rtl="0">
            <a:lnSpc>
              <a:spcPct val="90000"/>
            </a:lnSpc>
            <a:spcBef>
              <a:spcPct val="0"/>
            </a:spcBef>
            <a:spcAft>
              <a:spcPct val="35000"/>
            </a:spcAft>
          </a:pPr>
          <a:r>
            <a:rPr lang="it-IT" sz="2100" b="1" kern="1200" dirty="0" smtClean="0">
              <a:solidFill>
                <a:schemeClr val="tx1"/>
              </a:solidFill>
              <a:latin typeface="Castellar" panose="020A0402060406010301" pitchFamily="18" charset="0"/>
            </a:rPr>
            <a:t>che lo Spirito sparge </a:t>
          </a:r>
          <a:endParaRPr lang="it-IT" sz="2100" b="1" kern="1200" dirty="0">
            <a:solidFill>
              <a:schemeClr val="tx1"/>
            </a:solidFill>
            <a:latin typeface="Castellar" panose="020A0402060406010301" pitchFamily="18" charset="0"/>
          </a:endParaRPr>
        </a:p>
      </dsp:txBody>
      <dsp:txXfrm>
        <a:off x="2459782" y="2922582"/>
        <a:ext cx="1925939" cy="1925939"/>
      </dsp:txXfrm>
    </dsp:sp>
    <dsp:sp modelId="{22D591CC-4FA1-49E4-B848-5DBC4CD709BA}">
      <dsp:nvSpPr>
        <dsp:cNvPr id="0" name=""/>
        <dsp:cNvSpPr/>
      </dsp:nvSpPr>
      <dsp:spPr>
        <a:xfrm>
          <a:off x="4654089" y="2818393"/>
          <a:ext cx="2134317" cy="2134317"/>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222250" rtl="0">
            <a:lnSpc>
              <a:spcPct val="90000"/>
            </a:lnSpc>
            <a:spcBef>
              <a:spcPct val="0"/>
            </a:spcBef>
            <a:spcAft>
              <a:spcPct val="35000"/>
            </a:spcAft>
          </a:pPr>
          <a:endParaRPr lang="it-IT" sz="500" b="1" kern="1200" dirty="0" smtClean="0">
            <a:solidFill>
              <a:srgbClr val="FF0000"/>
            </a:solidFill>
            <a:latin typeface="Castellar" panose="020A0402060406010301" pitchFamily="18" charset="0"/>
          </a:endParaRPr>
        </a:p>
        <a:p>
          <a:pPr lvl="0" algn="ctr" defTabSz="222250" rtl="0">
            <a:lnSpc>
              <a:spcPct val="90000"/>
            </a:lnSpc>
            <a:spcBef>
              <a:spcPct val="0"/>
            </a:spcBef>
            <a:spcAft>
              <a:spcPct val="35000"/>
            </a:spcAft>
          </a:pPr>
          <a:endParaRPr lang="it-IT" sz="500" b="1" kern="1200" dirty="0" smtClean="0">
            <a:solidFill>
              <a:srgbClr val="FF0000"/>
            </a:solidFill>
            <a:latin typeface="Castellar" panose="020A0402060406010301" pitchFamily="18" charset="0"/>
          </a:endParaRPr>
        </a:p>
        <a:p>
          <a:pPr lvl="0" algn="ctr" defTabSz="222250" rtl="0">
            <a:lnSpc>
              <a:spcPct val="90000"/>
            </a:lnSpc>
            <a:spcBef>
              <a:spcPct val="0"/>
            </a:spcBef>
            <a:spcAft>
              <a:spcPct val="35000"/>
            </a:spcAft>
          </a:pPr>
          <a:r>
            <a:rPr lang="it-IT" sz="2100" b="1" kern="1200" dirty="0" smtClean="0">
              <a:solidFill>
                <a:schemeClr val="tx1"/>
              </a:solidFill>
              <a:latin typeface="Castellar" panose="020A0402060406010301" pitchFamily="18" charset="0"/>
            </a:rPr>
            <a:t>in mezzo alla fragilità». </a:t>
          </a:r>
          <a:endParaRPr lang="it-IT" sz="2100" b="1" kern="1200" dirty="0">
            <a:solidFill>
              <a:schemeClr val="tx1"/>
            </a:solidFill>
            <a:latin typeface="Castellar" panose="020A0402060406010301" pitchFamily="18" charset="0"/>
          </a:endParaRPr>
        </a:p>
      </dsp:txBody>
      <dsp:txXfrm>
        <a:off x="4758278" y="2922582"/>
        <a:ext cx="1925939" cy="1925939"/>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8" name="Titolo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it-IT" smtClean="0"/>
              <a:t>Fare clic per modificare lo stile del titolo</a:t>
            </a:r>
            <a:endParaRPr kumimoji="0" lang="en-US"/>
          </a:p>
        </p:txBody>
      </p:sp>
      <p:sp>
        <p:nvSpPr>
          <p:cNvPr id="28" name="Segnaposto data 27"/>
          <p:cNvSpPr>
            <a:spLocks noGrp="1"/>
          </p:cNvSpPr>
          <p:nvPr>
            <p:ph type="dt" sz="half" idx="10"/>
          </p:nvPr>
        </p:nvSpPr>
        <p:spPr/>
        <p:txBody>
          <a:body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17" name="Segnaposto piè di pagina 16"/>
          <p:cNvSpPr>
            <a:spLocks noGrp="1"/>
          </p:cNvSpPr>
          <p:nvPr>
            <p:ph type="ftr" sz="quarter" idx="11"/>
          </p:nvPr>
        </p:nvSpPr>
        <p:spPr/>
        <p:txBody>
          <a:bodyPr/>
          <a:lstStyle/>
          <a:p>
            <a:endParaRPr lang="it-IT">
              <a:solidFill>
                <a:prstClr val="white">
                  <a:shade val="50000"/>
                </a:prstClr>
              </a:solidFill>
            </a:endParaRPr>
          </a:p>
        </p:txBody>
      </p:sp>
      <p:sp>
        <p:nvSpPr>
          <p:cNvPr id="29" name="Segnaposto numero diapositiva 28"/>
          <p:cNvSpPr>
            <a:spLocks noGrp="1"/>
          </p:cNvSpPr>
          <p:nvPr>
            <p:ph type="sldNum" sz="quarter" idx="12"/>
          </p:nvPr>
        </p:nvSpPr>
        <p:spPr/>
        <p:txBody>
          <a:body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
        <p:nvSpPr>
          <p:cNvPr id="9" name="Sottotitolo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Tree>
    <p:extLst>
      <p:ext uri="{BB962C8B-B14F-4D97-AF65-F5344CB8AC3E}">
        <p14:creationId xmlns:p14="http://schemas.microsoft.com/office/powerpoint/2010/main" val="317164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5" name="Segnaposto piè di pagina 4"/>
          <p:cNvSpPr>
            <a:spLocks noGrp="1"/>
          </p:cNvSpPr>
          <p:nvPr>
            <p:ph type="ftr" sz="quarter" idx="11"/>
          </p:nvPr>
        </p:nvSpPr>
        <p:spPr/>
        <p:txBody>
          <a:bodyPr/>
          <a:lstStyle/>
          <a:p>
            <a:endParaRPr lang="it-IT">
              <a:solidFill>
                <a:prstClr val="white">
                  <a:shade val="50000"/>
                </a:prstClr>
              </a:solidFill>
            </a:endParaRPr>
          </a:p>
        </p:txBody>
      </p:sp>
      <p:sp>
        <p:nvSpPr>
          <p:cNvPr id="6" name="Segnaposto numero diapositiva 5"/>
          <p:cNvSpPr>
            <a:spLocks noGrp="1"/>
          </p:cNvSpPr>
          <p:nvPr>
            <p:ph type="sldNum" sz="quarter" idx="12"/>
          </p:nvPr>
        </p:nvSpPr>
        <p:spPr/>
        <p:txBody>
          <a:body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Tree>
    <p:extLst>
      <p:ext uri="{BB962C8B-B14F-4D97-AF65-F5344CB8AC3E}">
        <p14:creationId xmlns:p14="http://schemas.microsoft.com/office/powerpoint/2010/main" val="3150905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5" name="Segnaposto piè di pagina 4"/>
          <p:cNvSpPr>
            <a:spLocks noGrp="1"/>
          </p:cNvSpPr>
          <p:nvPr>
            <p:ph type="ftr" sz="quarter" idx="11"/>
          </p:nvPr>
        </p:nvSpPr>
        <p:spPr/>
        <p:txBody>
          <a:bodyPr/>
          <a:lstStyle/>
          <a:p>
            <a:endParaRPr lang="it-IT">
              <a:solidFill>
                <a:prstClr val="white">
                  <a:shade val="50000"/>
                </a:prstClr>
              </a:solidFill>
            </a:endParaRPr>
          </a:p>
        </p:txBody>
      </p:sp>
      <p:sp>
        <p:nvSpPr>
          <p:cNvPr id="6" name="Segnaposto numero diapositiva 5"/>
          <p:cNvSpPr>
            <a:spLocks noGrp="1"/>
          </p:cNvSpPr>
          <p:nvPr>
            <p:ph type="sldNum" sz="quarter" idx="12"/>
          </p:nvPr>
        </p:nvSpPr>
        <p:spPr/>
        <p:txBody>
          <a:body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Tree>
    <p:extLst>
      <p:ext uri="{BB962C8B-B14F-4D97-AF65-F5344CB8AC3E}">
        <p14:creationId xmlns:p14="http://schemas.microsoft.com/office/powerpoint/2010/main" val="13605386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8" name="Titolo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it-IT" smtClean="0"/>
              <a:t>Fare clic per modificare lo stile del titolo</a:t>
            </a:r>
            <a:endParaRPr kumimoji="0" lang="en-US"/>
          </a:p>
        </p:txBody>
      </p:sp>
      <p:sp>
        <p:nvSpPr>
          <p:cNvPr id="28" name="Segnaposto data 27"/>
          <p:cNvSpPr>
            <a:spLocks noGrp="1"/>
          </p:cNvSpPr>
          <p:nvPr>
            <p:ph type="dt" sz="half" idx="10"/>
          </p:nvPr>
        </p:nvSpPr>
        <p:spPr/>
        <p:txBody>
          <a:body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17" name="Segnaposto piè di pagina 16"/>
          <p:cNvSpPr>
            <a:spLocks noGrp="1"/>
          </p:cNvSpPr>
          <p:nvPr>
            <p:ph type="ftr" sz="quarter" idx="11"/>
          </p:nvPr>
        </p:nvSpPr>
        <p:spPr/>
        <p:txBody>
          <a:bodyPr/>
          <a:lstStyle/>
          <a:p>
            <a:endParaRPr lang="it-IT">
              <a:solidFill>
                <a:prstClr val="white">
                  <a:shade val="50000"/>
                </a:prstClr>
              </a:solidFill>
            </a:endParaRPr>
          </a:p>
        </p:txBody>
      </p:sp>
      <p:sp>
        <p:nvSpPr>
          <p:cNvPr id="29" name="Segnaposto numero diapositiva 28"/>
          <p:cNvSpPr>
            <a:spLocks noGrp="1"/>
          </p:cNvSpPr>
          <p:nvPr>
            <p:ph type="sldNum" sz="quarter" idx="12"/>
          </p:nvPr>
        </p:nvSpPr>
        <p:spPr/>
        <p:txBody>
          <a:body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
        <p:nvSpPr>
          <p:cNvPr id="9" name="Sottotitolo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Tree>
    <p:extLst>
      <p:ext uri="{BB962C8B-B14F-4D97-AF65-F5344CB8AC3E}">
        <p14:creationId xmlns:p14="http://schemas.microsoft.com/office/powerpoint/2010/main" val="42333062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contenuto 2"/>
          <p:cNvSpPr>
            <a:spLocks noGrp="1"/>
          </p:cNvSpPr>
          <p:nvPr>
            <p:ph idx="1"/>
          </p:nvPr>
        </p:nvSpPr>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5" name="Segnaposto piè di pagina 4"/>
          <p:cNvSpPr>
            <a:spLocks noGrp="1"/>
          </p:cNvSpPr>
          <p:nvPr>
            <p:ph type="ftr" sz="quarter" idx="11"/>
          </p:nvPr>
        </p:nvSpPr>
        <p:spPr/>
        <p:txBody>
          <a:bodyPr/>
          <a:lstStyle/>
          <a:p>
            <a:endParaRPr lang="it-IT">
              <a:solidFill>
                <a:prstClr val="white">
                  <a:shade val="50000"/>
                </a:prstClr>
              </a:solidFill>
            </a:endParaRPr>
          </a:p>
        </p:txBody>
      </p:sp>
      <p:sp>
        <p:nvSpPr>
          <p:cNvPr id="6" name="Segnaposto numero diapositiva 5"/>
          <p:cNvSpPr>
            <a:spLocks noGrp="1"/>
          </p:cNvSpPr>
          <p:nvPr>
            <p:ph type="sldNum" sz="quarter" idx="12"/>
          </p:nvPr>
        </p:nvSpPr>
        <p:spPr/>
        <p:txBody>
          <a:body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Tree>
    <p:extLst>
      <p:ext uri="{BB962C8B-B14F-4D97-AF65-F5344CB8AC3E}">
        <p14:creationId xmlns:p14="http://schemas.microsoft.com/office/powerpoint/2010/main" val="33309334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3">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5" name="Segnaposto piè di pagina 4"/>
          <p:cNvSpPr>
            <a:spLocks noGrp="1"/>
          </p:cNvSpPr>
          <p:nvPr>
            <p:ph type="ftr" sz="quarter" idx="11"/>
          </p:nvPr>
        </p:nvSpPr>
        <p:spPr/>
        <p:txBody>
          <a:bodyPr/>
          <a:lstStyle/>
          <a:p>
            <a:endParaRPr lang="it-IT">
              <a:solidFill>
                <a:prstClr val="white">
                  <a:shade val="50000"/>
                </a:prstClr>
              </a:solidFill>
            </a:endParaRPr>
          </a:p>
        </p:txBody>
      </p:sp>
      <p:sp>
        <p:nvSpPr>
          <p:cNvPr id="6" name="Segnaposto numero diapositiva 5"/>
          <p:cNvSpPr>
            <a:spLocks noGrp="1"/>
          </p:cNvSpPr>
          <p:nvPr>
            <p:ph type="sldNum" sz="quarter" idx="12"/>
          </p:nvPr>
        </p:nvSpPr>
        <p:spPr>
          <a:xfrm>
            <a:off x="7924800" y="6416675"/>
            <a:ext cx="762000" cy="365125"/>
          </a:xfrm>
        </p:spPr>
        <p:txBody>
          <a:body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Tree>
    <p:extLst>
      <p:ext uri="{BB962C8B-B14F-4D97-AF65-F5344CB8AC3E}">
        <p14:creationId xmlns:p14="http://schemas.microsoft.com/office/powerpoint/2010/main" val="3059077872"/>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6" name="Segnaposto piè di pagina 5"/>
          <p:cNvSpPr>
            <a:spLocks noGrp="1"/>
          </p:cNvSpPr>
          <p:nvPr>
            <p:ph type="ftr" sz="quarter" idx="11"/>
          </p:nvPr>
        </p:nvSpPr>
        <p:spPr/>
        <p:txBody>
          <a:bodyPr/>
          <a:lstStyle/>
          <a:p>
            <a:endParaRPr lang="it-IT">
              <a:solidFill>
                <a:prstClr val="white">
                  <a:shade val="50000"/>
                </a:prstClr>
              </a:solidFill>
            </a:endParaRPr>
          </a:p>
        </p:txBody>
      </p:sp>
      <p:sp>
        <p:nvSpPr>
          <p:cNvPr id="7" name="Segnaposto numero diapositiva 6"/>
          <p:cNvSpPr>
            <a:spLocks noGrp="1"/>
          </p:cNvSpPr>
          <p:nvPr>
            <p:ph type="sldNum" sz="quarter" idx="12"/>
          </p:nvPr>
        </p:nvSpPr>
        <p:spPr/>
        <p:txBody>
          <a:body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Tree>
    <p:extLst>
      <p:ext uri="{BB962C8B-B14F-4D97-AF65-F5344CB8AC3E}">
        <p14:creationId xmlns:p14="http://schemas.microsoft.com/office/powerpoint/2010/main" val="18313959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8229600" cy="1143000"/>
          </a:xfrm>
        </p:spPr>
        <p:txBody>
          <a:bodyPr anchor="ctr"/>
          <a:lstStyle>
            <a:lvl1pPr>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8" name="Segnaposto piè di pagina 7"/>
          <p:cNvSpPr>
            <a:spLocks noGrp="1"/>
          </p:cNvSpPr>
          <p:nvPr>
            <p:ph type="ftr" sz="quarter" idx="11"/>
          </p:nvPr>
        </p:nvSpPr>
        <p:spPr/>
        <p:txBody>
          <a:bodyPr/>
          <a:lstStyle/>
          <a:p>
            <a:endParaRPr lang="it-IT">
              <a:solidFill>
                <a:prstClr val="white">
                  <a:shade val="50000"/>
                </a:prstClr>
              </a:solidFill>
            </a:endParaRPr>
          </a:p>
        </p:txBody>
      </p:sp>
      <p:sp>
        <p:nvSpPr>
          <p:cNvPr id="9" name="Segnaposto numero diapositiva 8"/>
          <p:cNvSpPr>
            <a:spLocks noGrp="1"/>
          </p:cNvSpPr>
          <p:nvPr>
            <p:ph type="sldNum" sz="quarter" idx="12"/>
          </p:nvPr>
        </p:nvSpPr>
        <p:spPr/>
        <p:txBody>
          <a:body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Tree>
    <p:extLst>
      <p:ext uri="{BB962C8B-B14F-4D97-AF65-F5344CB8AC3E}">
        <p14:creationId xmlns:p14="http://schemas.microsoft.com/office/powerpoint/2010/main" val="9078668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4" name="Segnaposto piè di pagina 3"/>
          <p:cNvSpPr>
            <a:spLocks noGrp="1"/>
          </p:cNvSpPr>
          <p:nvPr>
            <p:ph type="ftr" sz="quarter" idx="11"/>
          </p:nvPr>
        </p:nvSpPr>
        <p:spPr/>
        <p:txBody>
          <a:bodyPr/>
          <a:lstStyle/>
          <a:p>
            <a:endParaRPr lang="it-IT">
              <a:solidFill>
                <a:prstClr val="white">
                  <a:shade val="50000"/>
                </a:prstClr>
              </a:solidFill>
            </a:endParaRPr>
          </a:p>
        </p:txBody>
      </p:sp>
      <p:sp>
        <p:nvSpPr>
          <p:cNvPr id="5" name="Segnaposto numero diapositiva 4"/>
          <p:cNvSpPr>
            <a:spLocks noGrp="1"/>
          </p:cNvSpPr>
          <p:nvPr>
            <p:ph type="sldNum" sz="quarter" idx="12"/>
          </p:nvPr>
        </p:nvSpPr>
        <p:spPr/>
        <p:txBody>
          <a:body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Tree>
    <p:extLst>
      <p:ext uri="{BB962C8B-B14F-4D97-AF65-F5344CB8AC3E}">
        <p14:creationId xmlns:p14="http://schemas.microsoft.com/office/powerpoint/2010/main" val="14787157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3" name="Segnaposto piè di pagina 2"/>
          <p:cNvSpPr>
            <a:spLocks noGrp="1"/>
          </p:cNvSpPr>
          <p:nvPr>
            <p:ph type="ftr" sz="quarter" idx="11"/>
          </p:nvPr>
        </p:nvSpPr>
        <p:spPr/>
        <p:txBody>
          <a:bodyPr/>
          <a:lstStyle/>
          <a:p>
            <a:endParaRPr lang="it-IT">
              <a:solidFill>
                <a:prstClr val="white">
                  <a:shade val="50000"/>
                </a:prstClr>
              </a:solidFill>
            </a:endParaRPr>
          </a:p>
        </p:txBody>
      </p:sp>
      <p:sp>
        <p:nvSpPr>
          <p:cNvPr id="4" name="Segnaposto numero diapositiva 3"/>
          <p:cNvSpPr>
            <a:spLocks noGrp="1"/>
          </p:cNvSpPr>
          <p:nvPr>
            <p:ph type="sldNum" sz="quarter" idx="12"/>
          </p:nvPr>
        </p:nvSpPr>
        <p:spPr/>
        <p:txBody>
          <a:body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Tree>
    <p:extLst>
      <p:ext uri="{BB962C8B-B14F-4D97-AF65-F5344CB8AC3E}">
        <p14:creationId xmlns:p14="http://schemas.microsoft.com/office/powerpoint/2010/main" val="21746884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6" name="Segnaposto piè di pagina 5"/>
          <p:cNvSpPr>
            <a:spLocks noGrp="1"/>
          </p:cNvSpPr>
          <p:nvPr>
            <p:ph type="ftr" sz="quarter" idx="11"/>
          </p:nvPr>
        </p:nvSpPr>
        <p:spPr/>
        <p:txBody>
          <a:bodyPr/>
          <a:lstStyle/>
          <a:p>
            <a:endParaRPr lang="it-IT">
              <a:solidFill>
                <a:prstClr val="white">
                  <a:shade val="50000"/>
                </a:prstClr>
              </a:solidFill>
            </a:endParaRPr>
          </a:p>
        </p:txBody>
      </p:sp>
      <p:sp>
        <p:nvSpPr>
          <p:cNvPr id="7" name="Segnaposto numero diapositiva 6"/>
          <p:cNvSpPr>
            <a:spLocks noGrp="1"/>
          </p:cNvSpPr>
          <p:nvPr>
            <p:ph type="sldNum" sz="quarter" idx="12"/>
          </p:nvPr>
        </p:nvSpPr>
        <p:spPr/>
        <p:txBody>
          <a:body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Tree>
    <p:extLst>
      <p:ext uri="{BB962C8B-B14F-4D97-AF65-F5344CB8AC3E}">
        <p14:creationId xmlns:p14="http://schemas.microsoft.com/office/powerpoint/2010/main" val="2922301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contenuto 2"/>
          <p:cNvSpPr>
            <a:spLocks noGrp="1"/>
          </p:cNvSpPr>
          <p:nvPr>
            <p:ph idx="1"/>
          </p:nvPr>
        </p:nvSpPr>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5" name="Segnaposto piè di pagina 4"/>
          <p:cNvSpPr>
            <a:spLocks noGrp="1"/>
          </p:cNvSpPr>
          <p:nvPr>
            <p:ph type="ftr" sz="quarter" idx="11"/>
          </p:nvPr>
        </p:nvSpPr>
        <p:spPr/>
        <p:txBody>
          <a:bodyPr/>
          <a:lstStyle/>
          <a:p>
            <a:endParaRPr lang="it-IT">
              <a:solidFill>
                <a:prstClr val="white">
                  <a:shade val="50000"/>
                </a:prstClr>
              </a:solidFill>
            </a:endParaRPr>
          </a:p>
        </p:txBody>
      </p:sp>
      <p:sp>
        <p:nvSpPr>
          <p:cNvPr id="6" name="Segnaposto numero diapositiva 5"/>
          <p:cNvSpPr>
            <a:spLocks noGrp="1"/>
          </p:cNvSpPr>
          <p:nvPr>
            <p:ph type="sldNum" sz="quarter" idx="12"/>
          </p:nvPr>
        </p:nvSpPr>
        <p:spPr/>
        <p:txBody>
          <a:body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Tree>
    <p:extLst>
      <p:ext uri="{BB962C8B-B14F-4D97-AF65-F5344CB8AC3E}">
        <p14:creationId xmlns:p14="http://schemas.microsoft.com/office/powerpoint/2010/main" val="10702283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it-IT" smtClean="0">
                <a:solidFill>
                  <a:schemeClr val="lt1"/>
                </a:solidFill>
                <a:latin typeface="+mn-lt"/>
                <a:ea typeface="+mn-ea"/>
                <a:cs typeface="+mn-cs"/>
              </a:rPr>
              <a:t>Fare clic sull'icona per inserire un'immagine</a:t>
            </a:r>
            <a:endParaRPr kumimoji="0" lang="en-US" dirty="0">
              <a:solidFill>
                <a:schemeClr val="lt1"/>
              </a:solidFill>
              <a:latin typeface="+mn-lt"/>
              <a:ea typeface="+mn-ea"/>
              <a:cs typeface="+mn-cs"/>
            </a:endParaRPr>
          </a:p>
        </p:txBody>
      </p:sp>
      <p:sp>
        <p:nvSpPr>
          <p:cNvPr id="4" name="Segnaposto testo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6" name="Segnaposto piè di pagina 5"/>
          <p:cNvSpPr>
            <a:spLocks noGrp="1"/>
          </p:cNvSpPr>
          <p:nvPr>
            <p:ph type="ftr" sz="quarter" idx="11"/>
          </p:nvPr>
        </p:nvSpPr>
        <p:spPr/>
        <p:txBody>
          <a:bodyPr/>
          <a:lstStyle/>
          <a:p>
            <a:endParaRPr lang="it-IT">
              <a:solidFill>
                <a:prstClr val="white">
                  <a:shade val="50000"/>
                </a:prstClr>
              </a:solidFill>
            </a:endParaRPr>
          </a:p>
        </p:txBody>
      </p:sp>
      <p:sp>
        <p:nvSpPr>
          <p:cNvPr id="7" name="Segnaposto numero diapositiva 6"/>
          <p:cNvSpPr>
            <a:spLocks noGrp="1"/>
          </p:cNvSpPr>
          <p:nvPr>
            <p:ph type="sldNum" sz="quarter" idx="12"/>
          </p:nvPr>
        </p:nvSpPr>
        <p:spPr/>
        <p:txBody>
          <a:body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Tree>
    <p:extLst>
      <p:ext uri="{BB962C8B-B14F-4D97-AF65-F5344CB8AC3E}">
        <p14:creationId xmlns:p14="http://schemas.microsoft.com/office/powerpoint/2010/main" val="35293725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5" name="Segnaposto piè di pagina 4"/>
          <p:cNvSpPr>
            <a:spLocks noGrp="1"/>
          </p:cNvSpPr>
          <p:nvPr>
            <p:ph type="ftr" sz="quarter" idx="11"/>
          </p:nvPr>
        </p:nvSpPr>
        <p:spPr/>
        <p:txBody>
          <a:bodyPr/>
          <a:lstStyle/>
          <a:p>
            <a:endParaRPr lang="it-IT">
              <a:solidFill>
                <a:prstClr val="white">
                  <a:shade val="50000"/>
                </a:prstClr>
              </a:solidFill>
            </a:endParaRPr>
          </a:p>
        </p:txBody>
      </p:sp>
      <p:sp>
        <p:nvSpPr>
          <p:cNvPr id="6" name="Segnaposto numero diapositiva 5"/>
          <p:cNvSpPr>
            <a:spLocks noGrp="1"/>
          </p:cNvSpPr>
          <p:nvPr>
            <p:ph type="sldNum" sz="quarter" idx="12"/>
          </p:nvPr>
        </p:nvSpPr>
        <p:spPr/>
        <p:txBody>
          <a:body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Tree>
    <p:extLst>
      <p:ext uri="{BB962C8B-B14F-4D97-AF65-F5344CB8AC3E}">
        <p14:creationId xmlns:p14="http://schemas.microsoft.com/office/powerpoint/2010/main" val="32567099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5" name="Segnaposto piè di pagina 4"/>
          <p:cNvSpPr>
            <a:spLocks noGrp="1"/>
          </p:cNvSpPr>
          <p:nvPr>
            <p:ph type="ftr" sz="quarter" idx="11"/>
          </p:nvPr>
        </p:nvSpPr>
        <p:spPr/>
        <p:txBody>
          <a:bodyPr/>
          <a:lstStyle/>
          <a:p>
            <a:endParaRPr lang="it-IT">
              <a:solidFill>
                <a:prstClr val="white">
                  <a:shade val="50000"/>
                </a:prstClr>
              </a:solidFill>
            </a:endParaRPr>
          </a:p>
        </p:txBody>
      </p:sp>
      <p:sp>
        <p:nvSpPr>
          <p:cNvPr id="6" name="Segnaposto numero diapositiva 5"/>
          <p:cNvSpPr>
            <a:spLocks noGrp="1"/>
          </p:cNvSpPr>
          <p:nvPr>
            <p:ph type="sldNum" sz="quarter" idx="12"/>
          </p:nvPr>
        </p:nvSpPr>
        <p:spPr/>
        <p:txBody>
          <a:body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Tree>
    <p:extLst>
      <p:ext uri="{BB962C8B-B14F-4D97-AF65-F5344CB8AC3E}">
        <p14:creationId xmlns:p14="http://schemas.microsoft.com/office/powerpoint/2010/main" val="202490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3">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5" name="Segnaposto piè di pagina 4"/>
          <p:cNvSpPr>
            <a:spLocks noGrp="1"/>
          </p:cNvSpPr>
          <p:nvPr>
            <p:ph type="ftr" sz="quarter" idx="11"/>
          </p:nvPr>
        </p:nvSpPr>
        <p:spPr/>
        <p:txBody>
          <a:bodyPr/>
          <a:lstStyle/>
          <a:p>
            <a:endParaRPr lang="it-IT">
              <a:solidFill>
                <a:prstClr val="white">
                  <a:shade val="50000"/>
                </a:prstClr>
              </a:solidFill>
            </a:endParaRPr>
          </a:p>
        </p:txBody>
      </p:sp>
      <p:sp>
        <p:nvSpPr>
          <p:cNvPr id="6" name="Segnaposto numero diapositiva 5"/>
          <p:cNvSpPr>
            <a:spLocks noGrp="1"/>
          </p:cNvSpPr>
          <p:nvPr>
            <p:ph type="sldNum" sz="quarter" idx="12"/>
          </p:nvPr>
        </p:nvSpPr>
        <p:spPr>
          <a:xfrm>
            <a:off x="7924800" y="6416675"/>
            <a:ext cx="762000" cy="365125"/>
          </a:xfrm>
        </p:spPr>
        <p:txBody>
          <a:body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Tree>
    <p:extLst>
      <p:ext uri="{BB962C8B-B14F-4D97-AF65-F5344CB8AC3E}">
        <p14:creationId xmlns:p14="http://schemas.microsoft.com/office/powerpoint/2010/main" val="164561509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6" name="Segnaposto piè di pagina 5"/>
          <p:cNvSpPr>
            <a:spLocks noGrp="1"/>
          </p:cNvSpPr>
          <p:nvPr>
            <p:ph type="ftr" sz="quarter" idx="11"/>
          </p:nvPr>
        </p:nvSpPr>
        <p:spPr/>
        <p:txBody>
          <a:bodyPr/>
          <a:lstStyle/>
          <a:p>
            <a:endParaRPr lang="it-IT">
              <a:solidFill>
                <a:prstClr val="white">
                  <a:shade val="50000"/>
                </a:prstClr>
              </a:solidFill>
            </a:endParaRPr>
          </a:p>
        </p:txBody>
      </p:sp>
      <p:sp>
        <p:nvSpPr>
          <p:cNvPr id="7" name="Segnaposto numero diapositiva 6"/>
          <p:cNvSpPr>
            <a:spLocks noGrp="1"/>
          </p:cNvSpPr>
          <p:nvPr>
            <p:ph type="sldNum" sz="quarter" idx="12"/>
          </p:nvPr>
        </p:nvSpPr>
        <p:spPr/>
        <p:txBody>
          <a:body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Tree>
    <p:extLst>
      <p:ext uri="{BB962C8B-B14F-4D97-AF65-F5344CB8AC3E}">
        <p14:creationId xmlns:p14="http://schemas.microsoft.com/office/powerpoint/2010/main" val="210150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8229600" cy="1143000"/>
          </a:xfrm>
        </p:spPr>
        <p:txBody>
          <a:bodyPr anchor="ctr"/>
          <a:lstStyle>
            <a:lvl1pPr>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8" name="Segnaposto piè di pagina 7"/>
          <p:cNvSpPr>
            <a:spLocks noGrp="1"/>
          </p:cNvSpPr>
          <p:nvPr>
            <p:ph type="ftr" sz="quarter" idx="11"/>
          </p:nvPr>
        </p:nvSpPr>
        <p:spPr/>
        <p:txBody>
          <a:bodyPr/>
          <a:lstStyle/>
          <a:p>
            <a:endParaRPr lang="it-IT">
              <a:solidFill>
                <a:prstClr val="white">
                  <a:shade val="50000"/>
                </a:prstClr>
              </a:solidFill>
            </a:endParaRPr>
          </a:p>
        </p:txBody>
      </p:sp>
      <p:sp>
        <p:nvSpPr>
          <p:cNvPr id="9" name="Segnaposto numero diapositiva 8"/>
          <p:cNvSpPr>
            <a:spLocks noGrp="1"/>
          </p:cNvSpPr>
          <p:nvPr>
            <p:ph type="sldNum" sz="quarter" idx="12"/>
          </p:nvPr>
        </p:nvSpPr>
        <p:spPr/>
        <p:txBody>
          <a:body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Tree>
    <p:extLst>
      <p:ext uri="{BB962C8B-B14F-4D97-AF65-F5344CB8AC3E}">
        <p14:creationId xmlns:p14="http://schemas.microsoft.com/office/powerpoint/2010/main" val="3410918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4" name="Segnaposto piè di pagina 3"/>
          <p:cNvSpPr>
            <a:spLocks noGrp="1"/>
          </p:cNvSpPr>
          <p:nvPr>
            <p:ph type="ftr" sz="quarter" idx="11"/>
          </p:nvPr>
        </p:nvSpPr>
        <p:spPr/>
        <p:txBody>
          <a:bodyPr/>
          <a:lstStyle/>
          <a:p>
            <a:endParaRPr lang="it-IT">
              <a:solidFill>
                <a:prstClr val="white">
                  <a:shade val="50000"/>
                </a:prstClr>
              </a:solidFill>
            </a:endParaRPr>
          </a:p>
        </p:txBody>
      </p:sp>
      <p:sp>
        <p:nvSpPr>
          <p:cNvPr id="5" name="Segnaposto numero diapositiva 4"/>
          <p:cNvSpPr>
            <a:spLocks noGrp="1"/>
          </p:cNvSpPr>
          <p:nvPr>
            <p:ph type="sldNum" sz="quarter" idx="12"/>
          </p:nvPr>
        </p:nvSpPr>
        <p:spPr/>
        <p:txBody>
          <a:body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Tree>
    <p:extLst>
      <p:ext uri="{BB962C8B-B14F-4D97-AF65-F5344CB8AC3E}">
        <p14:creationId xmlns:p14="http://schemas.microsoft.com/office/powerpoint/2010/main" val="121379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3" name="Segnaposto piè di pagina 2"/>
          <p:cNvSpPr>
            <a:spLocks noGrp="1"/>
          </p:cNvSpPr>
          <p:nvPr>
            <p:ph type="ftr" sz="quarter" idx="11"/>
          </p:nvPr>
        </p:nvSpPr>
        <p:spPr/>
        <p:txBody>
          <a:bodyPr/>
          <a:lstStyle/>
          <a:p>
            <a:endParaRPr lang="it-IT">
              <a:solidFill>
                <a:prstClr val="white">
                  <a:shade val="50000"/>
                </a:prstClr>
              </a:solidFill>
            </a:endParaRPr>
          </a:p>
        </p:txBody>
      </p:sp>
      <p:sp>
        <p:nvSpPr>
          <p:cNvPr id="4" name="Segnaposto numero diapositiva 3"/>
          <p:cNvSpPr>
            <a:spLocks noGrp="1"/>
          </p:cNvSpPr>
          <p:nvPr>
            <p:ph type="sldNum" sz="quarter" idx="12"/>
          </p:nvPr>
        </p:nvSpPr>
        <p:spPr/>
        <p:txBody>
          <a:body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Tree>
    <p:extLst>
      <p:ext uri="{BB962C8B-B14F-4D97-AF65-F5344CB8AC3E}">
        <p14:creationId xmlns:p14="http://schemas.microsoft.com/office/powerpoint/2010/main" val="1563852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6" name="Segnaposto piè di pagina 5"/>
          <p:cNvSpPr>
            <a:spLocks noGrp="1"/>
          </p:cNvSpPr>
          <p:nvPr>
            <p:ph type="ftr" sz="quarter" idx="11"/>
          </p:nvPr>
        </p:nvSpPr>
        <p:spPr/>
        <p:txBody>
          <a:bodyPr/>
          <a:lstStyle/>
          <a:p>
            <a:endParaRPr lang="it-IT">
              <a:solidFill>
                <a:prstClr val="white">
                  <a:shade val="50000"/>
                </a:prstClr>
              </a:solidFill>
            </a:endParaRPr>
          </a:p>
        </p:txBody>
      </p:sp>
      <p:sp>
        <p:nvSpPr>
          <p:cNvPr id="7" name="Segnaposto numero diapositiva 6"/>
          <p:cNvSpPr>
            <a:spLocks noGrp="1"/>
          </p:cNvSpPr>
          <p:nvPr>
            <p:ph type="sldNum" sz="quarter" idx="12"/>
          </p:nvPr>
        </p:nvSpPr>
        <p:spPr/>
        <p:txBody>
          <a:body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Tree>
    <p:extLst>
      <p:ext uri="{BB962C8B-B14F-4D97-AF65-F5344CB8AC3E}">
        <p14:creationId xmlns:p14="http://schemas.microsoft.com/office/powerpoint/2010/main" val="3157187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it-IT" smtClean="0">
                <a:solidFill>
                  <a:schemeClr val="lt1"/>
                </a:solidFill>
                <a:latin typeface="+mn-lt"/>
                <a:ea typeface="+mn-ea"/>
                <a:cs typeface="+mn-cs"/>
              </a:rPr>
              <a:t>Fare clic sull'icona per inserire un'immagine</a:t>
            </a:r>
            <a:endParaRPr kumimoji="0" lang="en-US" dirty="0">
              <a:solidFill>
                <a:schemeClr val="lt1"/>
              </a:solidFill>
              <a:latin typeface="+mn-lt"/>
              <a:ea typeface="+mn-ea"/>
              <a:cs typeface="+mn-cs"/>
            </a:endParaRPr>
          </a:p>
        </p:txBody>
      </p:sp>
      <p:sp>
        <p:nvSpPr>
          <p:cNvPr id="4" name="Segnaposto testo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6" name="Segnaposto piè di pagina 5"/>
          <p:cNvSpPr>
            <a:spLocks noGrp="1"/>
          </p:cNvSpPr>
          <p:nvPr>
            <p:ph type="ftr" sz="quarter" idx="11"/>
          </p:nvPr>
        </p:nvSpPr>
        <p:spPr/>
        <p:txBody>
          <a:bodyPr/>
          <a:lstStyle/>
          <a:p>
            <a:endParaRPr lang="it-IT">
              <a:solidFill>
                <a:prstClr val="white">
                  <a:shade val="50000"/>
                </a:prstClr>
              </a:solidFill>
            </a:endParaRPr>
          </a:p>
        </p:txBody>
      </p:sp>
      <p:sp>
        <p:nvSpPr>
          <p:cNvPr id="7" name="Segnaposto numero diapositiva 6"/>
          <p:cNvSpPr>
            <a:spLocks noGrp="1"/>
          </p:cNvSpPr>
          <p:nvPr>
            <p:ph type="sldNum" sz="quarter" idx="12"/>
          </p:nvPr>
        </p:nvSpPr>
        <p:spPr/>
        <p:txBody>
          <a:body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Tree>
    <p:extLst>
      <p:ext uri="{BB962C8B-B14F-4D97-AF65-F5344CB8AC3E}">
        <p14:creationId xmlns:p14="http://schemas.microsoft.com/office/powerpoint/2010/main" val="1984120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Segnaposto titolo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4" name="Segnaposto data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3" name="Segnaposto piè di pagina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it-IT">
              <a:solidFill>
                <a:prstClr val="white">
                  <a:shade val="50000"/>
                </a:prstClr>
              </a:solidFill>
            </a:endParaRPr>
          </a:p>
        </p:txBody>
      </p:sp>
      <p:sp>
        <p:nvSpPr>
          <p:cNvPr id="23" name="Segnaposto numero diapositiva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Tree>
    <p:extLst>
      <p:ext uri="{BB962C8B-B14F-4D97-AF65-F5344CB8AC3E}">
        <p14:creationId xmlns:p14="http://schemas.microsoft.com/office/powerpoint/2010/main" val="5081505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Segnaposto titolo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4" name="Segnaposto data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E1D9AF50-D40E-436A-B62B-DC89697A0773}" type="datetimeFigureOut">
              <a:rPr lang="it-IT" smtClean="0">
                <a:solidFill>
                  <a:prstClr val="white">
                    <a:shade val="50000"/>
                  </a:prstClr>
                </a:solidFill>
              </a:rPr>
              <a:pPr/>
              <a:t>01/12/2021</a:t>
            </a:fld>
            <a:endParaRPr lang="it-IT">
              <a:solidFill>
                <a:prstClr val="white">
                  <a:shade val="50000"/>
                </a:prstClr>
              </a:solidFill>
            </a:endParaRPr>
          </a:p>
        </p:txBody>
      </p:sp>
      <p:sp>
        <p:nvSpPr>
          <p:cNvPr id="3" name="Segnaposto piè di pagina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it-IT">
              <a:solidFill>
                <a:prstClr val="white">
                  <a:shade val="50000"/>
                </a:prstClr>
              </a:solidFill>
            </a:endParaRPr>
          </a:p>
        </p:txBody>
      </p:sp>
      <p:sp>
        <p:nvSpPr>
          <p:cNvPr id="23" name="Segnaposto numero diapositiva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1F5920C-CD38-4585-986E-47799AA35158}" type="slidenum">
              <a:rPr lang="it-IT" smtClean="0">
                <a:solidFill>
                  <a:prstClr val="white">
                    <a:shade val="50000"/>
                  </a:prstClr>
                </a:solidFill>
              </a:rPr>
              <a:pPr/>
              <a:t>‹N›</a:t>
            </a:fld>
            <a:endParaRPr lang="it-IT">
              <a:solidFill>
                <a:prstClr val="white">
                  <a:shade val="50000"/>
                </a:prstClr>
              </a:solidFill>
            </a:endParaRPr>
          </a:p>
        </p:txBody>
      </p:sp>
    </p:spTree>
    <p:extLst>
      <p:ext uri="{BB962C8B-B14F-4D97-AF65-F5344CB8AC3E}">
        <p14:creationId xmlns:p14="http://schemas.microsoft.com/office/powerpoint/2010/main" val="77719726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4.jpeg"/><Relationship Id="rId7" Type="http://schemas.openxmlformats.org/officeDocument/2006/relationships/diagramColors" Target="../diagrams/colors1.xml"/><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59631" y="1844824"/>
            <a:ext cx="7974123" cy="501317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Rettangolo 5"/>
          <p:cNvSpPr/>
          <p:nvPr/>
        </p:nvSpPr>
        <p:spPr>
          <a:xfrm>
            <a:off x="1403648" y="260648"/>
            <a:ext cx="7272808" cy="1754326"/>
          </a:xfrm>
          <a:prstGeom prst="rect">
            <a:avLst/>
          </a:prstGeom>
          <a:noFill/>
        </p:spPr>
        <p:txBody>
          <a:bodyPr wrap="square" lIns="91440" tIns="45720" rIns="91440" bIns="45720">
            <a:spAutoFit/>
          </a:bodyPr>
          <a:lstStyle/>
          <a:p>
            <a:pPr algn="ctr"/>
            <a:r>
              <a:rPr lang="it-IT" sz="5400" b="1" i="1" dirty="0">
                <a:ln w="19050">
                  <a:solidFill>
                    <a:srgbClr val="FF5050"/>
                  </a:solidFill>
                  <a:prstDash val="solid"/>
                </a:ln>
                <a:solidFill>
                  <a:srgbClr val="6BB1C9"/>
                </a:solidFill>
                <a:effectLst>
                  <a:outerShdw blurRad="50000" dist="50800" dir="7500000" algn="tl">
                    <a:srgbClr val="000000">
                      <a:shade val="5000"/>
                      <a:alpha val="35000"/>
                    </a:srgbClr>
                  </a:outerShdw>
                </a:effectLst>
              </a:rPr>
              <a:t>“Amoris </a:t>
            </a:r>
            <a:r>
              <a:rPr lang="it-IT" sz="5400" b="1" i="1" dirty="0" err="1">
                <a:ln w="19050">
                  <a:solidFill>
                    <a:srgbClr val="FF5050"/>
                  </a:solidFill>
                  <a:prstDash val="solid"/>
                </a:ln>
                <a:solidFill>
                  <a:srgbClr val="6BB1C9"/>
                </a:solidFill>
                <a:effectLst>
                  <a:outerShdw blurRad="50000" dist="50800" dir="7500000" algn="tl">
                    <a:srgbClr val="000000">
                      <a:shade val="5000"/>
                      <a:alpha val="35000"/>
                    </a:srgbClr>
                  </a:outerShdw>
                </a:effectLst>
              </a:rPr>
              <a:t>laetitia</a:t>
            </a:r>
            <a:r>
              <a:rPr lang="it-IT" sz="5400" b="1" i="1" dirty="0">
                <a:ln w="19050">
                  <a:solidFill>
                    <a:srgbClr val="FF5050"/>
                  </a:solidFill>
                  <a:prstDash val="solid"/>
                </a:ln>
                <a:solidFill>
                  <a:srgbClr val="6BB1C9"/>
                </a:solidFill>
                <a:effectLst>
                  <a:outerShdw blurRad="50000" dist="50800" dir="7500000" algn="tl">
                    <a:srgbClr val="000000">
                      <a:shade val="5000"/>
                      <a:alpha val="35000"/>
                    </a:srgbClr>
                  </a:outerShdw>
                </a:effectLst>
              </a:rPr>
              <a:t>”</a:t>
            </a:r>
          </a:p>
          <a:p>
            <a:pPr algn="ctr"/>
            <a:r>
              <a:rPr lang="it-IT" sz="5400" b="1" i="1" dirty="0">
                <a:ln w="19050">
                  <a:solidFill>
                    <a:srgbClr val="FF5050"/>
                  </a:solidFill>
                  <a:prstDash val="solid"/>
                </a:ln>
                <a:solidFill>
                  <a:srgbClr val="0070C0"/>
                </a:solidFill>
              </a:rPr>
              <a:t>“La gioia dell’amore”</a:t>
            </a:r>
            <a:endParaRPr lang="it-IT" sz="5400" b="1" dirty="0">
              <a:ln w="19050">
                <a:solidFill>
                  <a:srgbClr val="FF5050"/>
                </a:solidFill>
                <a:prstDash val="solid"/>
              </a:ln>
              <a:solidFill>
                <a:srgbClr val="0070C0"/>
              </a:solidFill>
            </a:endParaRPr>
          </a:p>
        </p:txBody>
      </p:sp>
    </p:spTree>
    <p:extLst>
      <p:ext uri="{BB962C8B-B14F-4D97-AF65-F5344CB8AC3E}">
        <p14:creationId xmlns:p14="http://schemas.microsoft.com/office/powerpoint/2010/main" val="25332046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5740033"/>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endParaRPr lang="it-IT" sz="2400" dirty="0" smtClean="0">
              <a:solidFill>
                <a:prstClr val="black"/>
              </a:solidFill>
              <a:latin typeface="Adobe Caslon Pro" panose="0205050205050A020403" pitchFamily="18" charset="0"/>
            </a:endParaRPr>
          </a:p>
          <a:p>
            <a:r>
              <a:rPr lang="it-IT" sz="2400" b="1" dirty="0" smtClean="0">
                <a:solidFill>
                  <a:prstClr val="black"/>
                </a:solidFill>
                <a:latin typeface="Adobe Caslon Pro" panose="0205050205050A020403" pitchFamily="18" charset="0"/>
              </a:rPr>
              <a:t>5</a:t>
            </a:r>
            <a:r>
              <a:rPr lang="it-IT" sz="2400" b="1" cap="small" dirty="0">
                <a:solidFill>
                  <a:prstClr val="black"/>
                </a:solidFill>
                <a:latin typeface="Adobe Caslon Pro" panose="0205050205050A020403" pitchFamily="18" charset="0"/>
              </a:rPr>
              <a:t>. Indicazioni per il cammino della Chiesa</a:t>
            </a:r>
          </a:p>
          <a:p>
            <a:endParaRPr lang="it-IT" sz="1000" dirty="0">
              <a:solidFill>
                <a:prstClr val="black"/>
              </a:solidFill>
              <a:latin typeface="Adobe Caslon Pro" panose="0205050205050A020403" pitchFamily="18" charset="0"/>
            </a:endParaRPr>
          </a:p>
          <a:p>
            <a:pPr algn="just"/>
            <a:r>
              <a:rPr lang="it-IT" sz="2600" b="1" dirty="0">
                <a:solidFill>
                  <a:prstClr val="black"/>
                </a:solidFill>
                <a:latin typeface="Adobe Caslon Pro" panose="0205050205050A020403" pitchFamily="18" charset="0"/>
              </a:rPr>
              <a:t>Conversione pastorale</a:t>
            </a:r>
            <a:r>
              <a:rPr lang="it-IT" sz="2600" dirty="0">
                <a:solidFill>
                  <a:prstClr val="black"/>
                </a:solidFill>
                <a:latin typeface="Adobe Caslon Pro" panose="0205050205050A020403" pitchFamily="18" charset="0"/>
              </a:rPr>
              <a:t>. Una Chiesa “missionaria”, attraente e capace di andare incontro al mondo reale, che non ha paura di essere “ospedale da campo”, secondo l’insegnamento di </a:t>
            </a:r>
            <a:r>
              <a:rPr lang="it-IT" sz="2600" i="1" dirty="0" err="1">
                <a:solidFill>
                  <a:prstClr val="black"/>
                </a:solidFill>
                <a:latin typeface="Adobe Caslon Pro" panose="0205050205050A020403" pitchFamily="18" charset="0"/>
              </a:rPr>
              <a:t>Evangelii</a:t>
            </a:r>
            <a:r>
              <a:rPr lang="it-IT" sz="2600" i="1" dirty="0">
                <a:solidFill>
                  <a:prstClr val="black"/>
                </a:solidFill>
                <a:latin typeface="Adobe Caslon Pro" panose="0205050205050A020403" pitchFamily="18" charset="0"/>
              </a:rPr>
              <a:t> </a:t>
            </a:r>
            <a:r>
              <a:rPr lang="it-IT" sz="2600" i="1" dirty="0" err="1">
                <a:solidFill>
                  <a:prstClr val="black"/>
                </a:solidFill>
                <a:latin typeface="Adobe Caslon Pro" panose="0205050205050A020403" pitchFamily="18" charset="0"/>
              </a:rPr>
              <a:t>gaudium</a:t>
            </a:r>
            <a:r>
              <a:rPr lang="it-IT" sz="2600" i="1" dirty="0">
                <a:solidFill>
                  <a:prstClr val="black"/>
                </a:solidFill>
                <a:latin typeface="Adobe Caslon Pro" panose="0205050205050A020403" pitchFamily="18" charset="0"/>
              </a:rPr>
              <a:t>. </a:t>
            </a:r>
          </a:p>
          <a:p>
            <a:pPr algn="just"/>
            <a:endParaRPr lang="it-IT" sz="1000" dirty="0">
              <a:solidFill>
                <a:prstClr val="black"/>
              </a:solidFill>
              <a:latin typeface="Adobe Caslon Pro" panose="0205050205050A020403" pitchFamily="18" charset="0"/>
            </a:endParaRPr>
          </a:p>
          <a:p>
            <a:pPr algn="just"/>
            <a:r>
              <a:rPr lang="it-IT" sz="2600" b="1" dirty="0">
                <a:solidFill>
                  <a:prstClr val="black"/>
                </a:solidFill>
                <a:latin typeface="Adobe Caslon Pro" panose="0205050205050A020403" pitchFamily="18" charset="0"/>
              </a:rPr>
              <a:t>Accoglienza e inclusione</a:t>
            </a:r>
            <a:r>
              <a:rPr lang="it-IT" sz="2600" dirty="0">
                <a:solidFill>
                  <a:prstClr val="black"/>
                </a:solidFill>
                <a:latin typeface="Adobe Caslon Pro" panose="0205050205050A020403" pitchFamily="18" charset="0"/>
              </a:rPr>
              <a:t>. Secondo la “legge della gradualità”, che rispetta i diversi cammini personali (pur ribadendo che non esiste una “gradualità della </a:t>
            </a:r>
            <a:r>
              <a:rPr lang="it-IT" sz="2600" dirty="0" smtClean="0">
                <a:solidFill>
                  <a:prstClr val="black"/>
                </a:solidFill>
                <a:latin typeface="Adobe Caslon Pro" panose="0205050205050A020403" pitchFamily="18" charset="0"/>
              </a:rPr>
              <a:t>legge”). </a:t>
            </a:r>
            <a:endParaRPr lang="it-IT" sz="2600" dirty="0">
              <a:solidFill>
                <a:prstClr val="black"/>
              </a:solidFill>
              <a:latin typeface="Adobe Caslon Pro" panose="0205050205050A020403" pitchFamily="18" charset="0"/>
            </a:endParaRPr>
          </a:p>
        </p:txBody>
      </p:sp>
    </p:spTree>
    <p:extLst>
      <p:ext uri="{BB962C8B-B14F-4D97-AF65-F5344CB8AC3E}">
        <p14:creationId xmlns:p14="http://schemas.microsoft.com/office/powerpoint/2010/main" val="3980048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5801588"/>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pPr algn="ctr"/>
            <a:endParaRPr lang="it-IT" sz="800" b="1" i="1" dirty="0" smtClean="0">
              <a:solidFill>
                <a:srgbClr val="FF5050"/>
              </a:solidFill>
              <a:latin typeface="Berlin Sans FB" panose="020E0602020502020306" pitchFamily="34" charset="0"/>
            </a:endParaRPr>
          </a:p>
          <a:p>
            <a:pPr algn="ctr"/>
            <a:endParaRPr lang="it-IT" sz="2400" b="1" i="1" dirty="0">
              <a:solidFill>
                <a:srgbClr val="FF5050"/>
              </a:solidFill>
              <a:latin typeface="Berlin Sans FB" panose="020E0602020502020306" pitchFamily="34" charset="0"/>
            </a:endParaRPr>
          </a:p>
          <a:p>
            <a:pPr algn="just"/>
            <a:r>
              <a:rPr lang="it-IT" sz="2400" b="1" dirty="0">
                <a:solidFill>
                  <a:prstClr val="black"/>
                </a:solidFill>
                <a:latin typeface="Adobe Caslon Pro" panose="0205050205050A020403" pitchFamily="18" charset="0"/>
              </a:rPr>
              <a:t>Discernimento personale e pastorale</a:t>
            </a:r>
            <a:r>
              <a:rPr lang="it-IT" sz="2400" dirty="0">
                <a:solidFill>
                  <a:prstClr val="black"/>
                </a:solidFill>
                <a:latin typeface="Adobe Caslon Pro" panose="0205050205050A020403" pitchFamily="18" charset="0"/>
              </a:rPr>
              <a:t>. Discernimento è un concetto tipico della spiritualità gesuitica, che esalta il primato della coscienza, da educare e accompagnare. C’è il discernimento personale - operato da ogni singolo credente – e quello comunitario, nella “logica sinodale” che ricerca il vero bene “qui e ora” (evitare dunque di cadere nella “logica casuistica”).</a:t>
            </a:r>
          </a:p>
          <a:p>
            <a:pPr algn="just"/>
            <a:endParaRPr lang="it-IT" sz="1000" dirty="0">
              <a:solidFill>
                <a:prstClr val="black"/>
              </a:solidFill>
              <a:latin typeface="Adobe Caslon Pro" panose="0205050205050A020403" pitchFamily="18" charset="0"/>
            </a:endParaRPr>
          </a:p>
          <a:p>
            <a:pPr algn="just"/>
            <a:r>
              <a:rPr lang="it-IT" sz="2400" b="1" dirty="0">
                <a:solidFill>
                  <a:prstClr val="black"/>
                </a:solidFill>
                <a:latin typeface="Adobe Caslon Pro" panose="0205050205050A020403" pitchFamily="18" charset="0"/>
              </a:rPr>
              <a:t>Accompagnamento</a:t>
            </a:r>
            <a:r>
              <a:rPr lang="it-IT" sz="2400" dirty="0">
                <a:solidFill>
                  <a:prstClr val="black"/>
                </a:solidFill>
                <a:latin typeface="Adobe Caslon Pro" panose="0205050205050A020403" pitchFamily="18" charset="0"/>
              </a:rPr>
              <a:t>. L’amore “si impara” nelle diverse età e circostanze della vita, e ha bisogno di chi umilmente, con spirito di fraterno servizio, si metta accanto per aiutare a trovare la propria strada. </a:t>
            </a:r>
            <a:endParaRPr lang="it-IT" sz="2400" b="1" i="1" dirty="0">
              <a:solidFill>
                <a:srgbClr val="FF5050"/>
              </a:solidFill>
              <a:latin typeface="Berlin Sans FB" panose="020E0602020502020306" pitchFamily="34" charset="0"/>
            </a:endParaRPr>
          </a:p>
        </p:txBody>
      </p:sp>
    </p:spTree>
    <p:extLst>
      <p:ext uri="{BB962C8B-B14F-4D97-AF65-F5344CB8AC3E}">
        <p14:creationId xmlns:p14="http://schemas.microsoft.com/office/powerpoint/2010/main" val="36115819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6109365"/>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endParaRPr lang="it-IT" sz="2000" dirty="0" smtClean="0">
              <a:solidFill>
                <a:prstClr val="black"/>
              </a:solidFill>
            </a:endParaRPr>
          </a:p>
          <a:p>
            <a:endParaRPr lang="it-IT" sz="800" dirty="0">
              <a:solidFill>
                <a:prstClr val="black"/>
              </a:solidFill>
            </a:endParaRPr>
          </a:p>
          <a:p>
            <a:r>
              <a:rPr lang="it-IT" sz="2400" b="1" dirty="0">
                <a:solidFill>
                  <a:prstClr val="black"/>
                </a:solidFill>
                <a:latin typeface="Adobe Caslon Pro" panose="0205050205050A020403" pitchFamily="18" charset="0"/>
              </a:rPr>
              <a:t>6. </a:t>
            </a:r>
            <a:r>
              <a:rPr lang="it-IT" sz="2400" b="1" cap="small" dirty="0">
                <a:solidFill>
                  <a:prstClr val="black"/>
                </a:solidFill>
                <a:latin typeface="Adobe Caslon Pro" panose="0205050205050A020403" pitchFamily="18" charset="0"/>
              </a:rPr>
              <a:t>Il capitolo ottavo </a:t>
            </a:r>
            <a:endParaRPr lang="it-IT" sz="2400" b="1" cap="small" dirty="0" smtClean="0">
              <a:solidFill>
                <a:prstClr val="black"/>
              </a:solidFill>
              <a:latin typeface="Adobe Caslon Pro" panose="0205050205050A020403" pitchFamily="18" charset="0"/>
            </a:endParaRPr>
          </a:p>
          <a:p>
            <a:r>
              <a:rPr lang="it-IT" sz="2400" b="1" cap="small" dirty="0">
                <a:solidFill>
                  <a:prstClr val="black"/>
                </a:solidFill>
                <a:latin typeface="Adobe Caslon Pro" panose="0205050205050A020403" pitchFamily="18" charset="0"/>
              </a:rPr>
              <a:t> </a:t>
            </a:r>
            <a:r>
              <a:rPr lang="it-IT" sz="2400" b="1" cap="small" dirty="0" smtClean="0">
                <a:solidFill>
                  <a:prstClr val="black"/>
                </a:solidFill>
                <a:latin typeface="Adobe Caslon Pro" panose="0205050205050A020403" pitchFamily="18" charset="0"/>
              </a:rPr>
              <a:t>    sulle </a:t>
            </a:r>
            <a:r>
              <a:rPr lang="it-IT" sz="2400" b="1" cap="small" dirty="0">
                <a:solidFill>
                  <a:prstClr val="black"/>
                </a:solidFill>
                <a:latin typeface="Adobe Caslon Pro" panose="0205050205050A020403" pitchFamily="18" charset="0"/>
              </a:rPr>
              <a:t>situazioni “</a:t>
            </a:r>
            <a:r>
              <a:rPr lang="it-IT" sz="2400" b="1" i="1" cap="small" dirty="0">
                <a:solidFill>
                  <a:prstClr val="black"/>
                </a:solidFill>
                <a:latin typeface="Adobe Caslon Pro" panose="0205050205050A020403" pitchFamily="18" charset="0"/>
              </a:rPr>
              <a:t>cosiddette irregolari</a:t>
            </a:r>
            <a:r>
              <a:rPr lang="it-IT" sz="2400" b="1" cap="small" dirty="0">
                <a:solidFill>
                  <a:prstClr val="black"/>
                </a:solidFill>
                <a:latin typeface="Adobe Caslon Pro" panose="0205050205050A020403" pitchFamily="18" charset="0"/>
              </a:rPr>
              <a:t>” </a:t>
            </a:r>
          </a:p>
          <a:p>
            <a:endParaRPr lang="it-IT" sz="1000" dirty="0">
              <a:solidFill>
                <a:prstClr val="black"/>
              </a:solidFill>
              <a:latin typeface="Adobe Caslon Pro" panose="0205050205050A020403" pitchFamily="18" charset="0"/>
            </a:endParaRPr>
          </a:p>
          <a:p>
            <a:pPr algn="just"/>
            <a:r>
              <a:rPr lang="it-IT" sz="2400" dirty="0">
                <a:solidFill>
                  <a:prstClr val="black"/>
                </a:solidFill>
                <a:latin typeface="Adobe Caslon Pro" panose="0205050205050A020403" pitchFamily="18" charset="0"/>
              </a:rPr>
              <a:t>Evitare </a:t>
            </a:r>
            <a:r>
              <a:rPr lang="it-IT" sz="2400" b="1" dirty="0">
                <a:solidFill>
                  <a:prstClr val="black"/>
                </a:solidFill>
                <a:latin typeface="Adobe Caslon Pro" panose="0205050205050A020403" pitchFamily="18" charset="0"/>
              </a:rPr>
              <a:t>rigidismo </a:t>
            </a:r>
            <a:r>
              <a:rPr lang="it-IT" sz="2400" dirty="0">
                <a:solidFill>
                  <a:prstClr val="black"/>
                </a:solidFill>
                <a:latin typeface="Adobe Caslon Pro" panose="0205050205050A020403" pitchFamily="18" charset="0"/>
              </a:rPr>
              <a:t>e </a:t>
            </a:r>
            <a:r>
              <a:rPr lang="it-IT" sz="2400" b="1" dirty="0">
                <a:solidFill>
                  <a:prstClr val="black"/>
                </a:solidFill>
                <a:latin typeface="Adobe Caslon Pro" panose="0205050205050A020403" pitchFamily="18" charset="0"/>
              </a:rPr>
              <a:t>lassismo</a:t>
            </a:r>
            <a:r>
              <a:rPr lang="it-IT" sz="2400" dirty="0">
                <a:solidFill>
                  <a:prstClr val="black"/>
                </a:solidFill>
                <a:latin typeface="Adobe Caslon Pro" panose="0205050205050A020403" pitchFamily="18" charset="0"/>
              </a:rPr>
              <a:t>. Le leggi non sono pietre da scagliare, ma anche il “lasciar correre” non fa il bene dei fedeli. </a:t>
            </a:r>
          </a:p>
          <a:p>
            <a:pPr algn="just"/>
            <a:endParaRPr lang="it-IT" sz="1000" dirty="0">
              <a:solidFill>
                <a:prstClr val="black"/>
              </a:solidFill>
              <a:latin typeface="Adobe Caslon Pro" panose="0205050205050A020403" pitchFamily="18" charset="0"/>
            </a:endParaRPr>
          </a:p>
          <a:p>
            <a:pPr algn="just"/>
            <a:r>
              <a:rPr lang="it-IT" sz="2400" dirty="0">
                <a:solidFill>
                  <a:prstClr val="black"/>
                </a:solidFill>
                <a:latin typeface="Adobe Caslon Pro" panose="0205050205050A020403" pitchFamily="18" charset="0"/>
              </a:rPr>
              <a:t>Il “</a:t>
            </a:r>
            <a:r>
              <a:rPr lang="it-IT" sz="2400" b="1" dirty="0">
                <a:solidFill>
                  <a:prstClr val="black"/>
                </a:solidFill>
                <a:latin typeface="Adobe Caslon Pro" panose="0205050205050A020403" pitchFamily="18" charset="0"/>
              </a:rPr>
              <a:t>giudizio pastorale</a:t>
            </a:r>
            <a:r>
              <a:rPr lang="it-IT" sz="2400" dirty="0">
                <a:solidFill>
                  <a:prstClr val="black"/>
                </a:solidFill>
                <a:latin typeface="Adobe Caslon Pro" panose="0205050205050A020403" pitchFamily="18" charset="0"/>
              </a:rPr>
              <a:t>” del vescovo, chiamato a discernere (anche con l’aiuto di persone competenti) nella complessità delle diverse situazioni particolari. </a:t>
            </a:r>
          </a:p>
          <a:p>
            <a:pPr algn="just"/>
            <a:endParaRPr lang="it-IT" sz="1000" dirty="0">
              <a:solidFill>
                <a:prstClr val="black"/>
              </a:solidFill>
              <a:latin typeface="Adobe Caslon Pro" panose="0205050205050A020403" pitchFamily="18" charset="0"/>
            </a:endParaRPr>
          </a:p>
          <a:p>
            <a:pPr algn="just"/>
            <a:r>
              <a:rPr lang="it-IT" sz="2400" dirty="0">
                <a:solidFill>
                  <a:prstClr val="black"/>
                </a:solidFill>
                <a:latin typeface="Adobe Caslon Pro" panose="0205050205050A020403" pitchFamily="18" charset="0"/>
              </a:rPr>
              <a:t>Accesso ai </a:t>
            </a:r>
            <a:r>
              <a:rPr lang="it-IT" sz="2400" b="1" dirty="0">
                <a:solidFill>
                  <a:prstClr val="black"/>
                </a:solidFill>
                <a:latin typeface="Adobe Caslon Pro" panose="0205050205050A020403" pitchFamily="18" charset="0"/>
              </a:rPr>
              <a:t>sacramenti</a:t>
            </a:r>
            <a:r>
              <a:rPr lang="it-IT" sz="2400" dirty="0">
                <a:solidFill>
                  <a:prstClr val="black"/>
                </a:solidFill>
                <a:latin typeface="Adobe Caslon Pro" panose="0205050205050A020403" pitchFamily="18" charset="0"/>
              </a:rPr>
              <a:t>? Discernere caso per caso (nota 351) e indicare sempre la “</a:t>
            </a:r>
            <a:r>
              <a:rPr lang="it-IT" sz="2400" i="1" dirty="0">
                <a:solidFill>
                  <a:prstClr val="black"/>
                </a:solidFill>
                <a:latin typeface="Adobe Caslon Pro" panose="0205050205050A020403" pitchFamily="18" charset="0"/>
              </a:rPr>
              <a:t>via </a:t>
            </a:r>
            <a:r>
              <a:rPr lang="it-IT" sz="2400" i="1" dirty="0" err="1">
                <a:solidFill>
                  <a:prstClr val="black"/>
                </a:solidFill>
                <a:latin typeface="Adobe Caslon Pro" panose="0205050205050A020403" pitchFamily="18" charset="0"/>
              </a:rPr>
              <a:t>caritatis</a:t>
            </a:r>
            <a:r>
              <a:rPr lang="it-IT" sz="2400" dirty="0">
                <a:solidFill>
                  <a:prstClr val="black"/>
                </a:solidFill>
                <a:latin typeface="Adobe Caslon Pro" panose="0205050205050A020403" pitchFamily="18" charset="0"/>
              </a:rPr>
              <a:t>” come prima legge dei cristiani. </a:t>
            </a:r>
            <a:endParaRPr lang="it-IT" sz="2400" b="1" i="1" dirty="0">
              <a:solidFill>
                <a:srgbClr val="FF5050"/>
              </a:solidFill>
              <a:latin typeface="Adobe Caslon Pro" panose="0205050205050A020403" pitchFamily="18" charset="0"/>
            </a:endParaRPr>
          </a:p>
        </p:txBody>
      </p:sp>
    </p:spTree>
    <p:extLst>
      <p:ext uri="{BB962C8B-B14F-4D97-AF65-F5344CB8AC3E}">
        <p14:creationId xmlns:p14="http://schemas.microsoft.com/office/powerpoint/2010/main" val="13639331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5801588"/>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endParaRPr lang="it-IT" sz="2400" dirty="0" smtClean="0">
              <a:solidFill>
                <a:prstClr val="black"/>
              </a:solidFill>
            </a:endParaRPr>
          </a:p>
          <a:p>
            <a:r>
              <a:rPr lang="it-IT" sz="2400" b="1" dirty="0" smtClean="0">
                <a:solidFill>
                  <a:prstClr val="black"/>
                </a:solidFill>
              </a:rPr>
              <a:t>7. Amoris Laetitia e Convegno di Firenze</a:t>
            </a:r>
          </a:p>
          <a:p>
            <a:endParaRPr lang="it-IT" sz="800" dirty="0" smtClean="0">
              <a:solidFill>
                <a:prstClr val="black"/>
              </a:solidFill>
            </a:endParaRPr>
          </a:p>
          <a:p>
            <a:pPr algn="just"/>
            <a:r>
              <a:rPr lang="it-IT" sz="2600" dirty="0">
                <a:solidFill>
                  <a:schemeClr val="bg1"/>
                </a:solidFill>
                <a:latin typeface="Adobe Caslon Pro" panose="0205050205050A020403" pitchFamily="18" charset="0"/>
              </a:rPr>
              <a:t>Con </a:t>
            </a:r>
            <a:r>
              <a:rPr lang="it-IT" sz="2600" dirty="0" smtClean="0">
                <a:solidFill>
                  <a:schemeClr val="bg1"/>
                </a:solidFill>
                <a:latin typeface="Adobe Caslon Pro" panose="0205050205050A020403" pitchFamily="18" charset="0"/>
              </a:rPr>
              <a:t>nuovi </a:t>
            </a:r>
            <a:r>
              <a:rPr lang="it-IT" sz="2600" dirty="0">
                <a:solidFill>
                  <a:schemeClr val="bg1"/>
                </a:solidFill>
                <a:latin typeface="Adobe Caslon Pro" panose="0205050205050A020403" pitchFamily="18" charset="0"/>
              </a:rPr>
              <a:t>occhi possiamo sfogliare e soprattutto provare a vivere </a:t>
            </a:r>
            <a:r>
              <a:rPr lang="it-IT" sz="2600" i="1" dirty="0">
                <a:solidFill>
                  <a:schemeClr val="bg1"/>
                </a:solidFill>
                <a:latin typeface="Adobe Caslon Pro" panose="0205050205050A020403" pitchFamily="18" charset="0"/>
              </a:rPr>
              <a:t>l’Amoris Laetitia</a:t>
            </a:r>
            <a:r>
              <a:rPr lang="it-IT" sz="2600" dirty="0">
                <a:solidFill>
                  <a:schemeClr val="bg1"/>
                </a:solidFill>
                <a:latin typeface="Adobe Caslon Pro" panose="0205050205050A020403" pitchFamily="18" charset="0"/>
              </a:rPr>
              <a:t>.</a:t>
            </a:r>
          </a:p>
          <a:p>
            <a:pPr algn="just"/>
            <a:r>
              <a:rPr lang="it-IT" sz="2600" dirty="0">
                <a:solidFill>
                  <a:schemeClr val="bg1"/>
                </a:solidFill>
                <a:latin typeface="Adobe Caslon Pro" panose="0205050205050A020403" pitchFamily="18" charset="0"/>
              </a:rPr>
              <a:t>La questione è infatti osare, allargare mente e cuore ad una nuova prospettiva: togliere “via il lievito vecchio, per essere pasta nuova” (</a:t>
            </a:r>
            <a:r>
              <a:rPr lang="it-IT" sz="2600" i="1" dirty="0">
                <a:solidFill>
                  <a:schemeClr val="bg1"/>
                </a:solidFill>
                <a:latin typeface="Adobe Caslon Pro" panose="0205050205050A020403" pitchFamily="18" charset="0"/>
              </a:rPr>
              <a:t>1Cor</a:t>
            </a:r>
            <a:r>
              <a:rPr lang="it-IT" sz="2600" dirty="0">
                <a:solidFill>
                  <a:schemeClr val="bg1"/>
                </a:solidFill>
                <a:latin typeface="Adobe Caslon Pro" panose="0205050205050A020403" pitchFamily="18" charset="0"/>
              </a:rPr>
              <a:t> 5,7). </a:t>
            </a:r>
            <a:endParaRPr lang="it-IT" sz="2600" dirty="0" smtClean="0">
              <a:solidFill>
                <a:schemeClr val="bg1"/>
              </a:solidFill>
              <a:latin typeface="Adobe Caslon Pro" panose="0205050205050A020403" pitchFamily="18" charset="0"/>
            </a:endParaRPr>
          </a:p>
          <a:p>
            <a:pPr algn="just"/>
            <a:endParaRPr lang="it-IT" sz="1600" dirty="0" smtClean="0">
              <a:solidFill>
                <a:schemeClr val="bg1"/>
              </a:solidFill>
              <a:latin typeface="Adobe Caslon Pro" panose="0205050205050A020403" pitchFamily="18" charset="0"/>
            </a:endParaRPr>
          </a:p>
          <a:p>
            <a:pPr algn="just"/>
            <a:r>
              <a:rPr lang="it-IT" sz="2600" b="1" i="1" u="sng" dirty="0">
                <a:solidFill>
                  <a:schemeClr val="bg1"/>
                </a:solidFill>
                <a:latin typeface="Adobe Caslon Pro" panose="0205050205050A020403" pitchFamily="18" charset="0"/>
              </a:rPr>
              <a:t>Uscire</a:t>
            </a:r>
            <a:r>
              <a:rPr lang="it-IT" sz="2600" dirty="0">
                <a:solidFill>
                  <a:schemeClr val="bg1"/>
                </a:solidFill>
                <a:latin typeface="Adobe Caslon Pro" panose="0205050205050A020403" pitchFamily="18" charset="0"/>
              </a:rPr>
              <a:t>, come ci ha indicato il Convegno di Firenze, significa, andare oltre gli schemi consueti di contrapposizione, e partorire la «cultura dell’incontro». </a:t>
            </a:r>
          </a:p>
        </p:txBody>
      </p:sp>
    </p:spTree>
    <p:extLst>
      <p:ext uri="{BB962C8B-B14F-4D97-AF65-F5344CB8AC3E}">
        <p14:creationId xmlns:p14="http://schemas.microsoft.com/office/powerpoint/2010/main" val="17082521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5339923"/>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pPr algn="just"/>
            <a:endParaRPr lang="it-IT" sz="2600" dirty="0" smtClean="0">
              <a:solidFill>
                <a:schemeClr val="bg1"/>
              </a:solidFill>
            </a:endParaRPr>
          </a:p>
          <a:p>
            <a:pPr algn="just"/>
            <a:endParaRPr lang="it-IT" sz="2600" dirty="0" smtClean="0">
              <a:solidFill>
                <a:schemeClr val="bg1"/>
              </a:solidFill>
            </a:endParaRPr>
          </a:p>
          <a:p>
            <a:pPr algn="just"/>
            <a:r>
              <a:rPr lang="it-IT" sz="2600" dirty="0">
                <a:solidFill>
                  <a:schemeClr val="bg1"/>
                </a:solidFill>
                <a:latin typeface="Adobe Caslon Pro" panose="0205050205050A020403" pitchFamily="18" charset="0"/>
              </a:rPr>
              <a:t>«La famiglia potrà scoprire, insieme alla comunità cristiana, nuovi gesti e linguaggi, forme di comprensione e di identità, nel cammino di accoglienza e cura del mistero della fragilità</a:t>
            </a:r>
            <a:r>
              <a:rPr lang="it-IT" sz="2600" dirty="0" smtClean="0">
                <a:solidFill>
                  <a:schemeClr val="bg1"/>
                </a:solidFill>
                <a:latin typeface="Adobe Caslon Pro" panose="0205050205050A020403" pitchFamily="18" charset="0"/>
              </a:rPr>
              <a:t>».</a:t>
            </a:r>
          </a:p>
          <a:p>
            <a:pPr algn="just"/>
            <a:endParaRPr lang="it-IT" sz="1600" dirty="0">
              <a:solidFill>
                <a:schemeClr val="bg1"/>
              </a:solidFill>
              <a:latin typeface="Adobe Caslon Pro" panose="0205050205050A020403" pitchFamily="18" charset="0"/>
            </a:endParaRPr>
          </a:p>
          <a:p>
            <a:pPr algn="just"/>
            <a:r>
              <a:rPr lang="it-IT" sz="2600" dirty="0">
                <a:solidFill>
                  <a:schemeClr val="bg1"/>
                </a:solidFill>
                <a:latin typeface="Adobe Caslon Pro" panose="0205050205050A020403" pitchFamily="18" charset="0"/>
              </a:rPr>
              <a:t>Allora, </a:t>
            </a:r>
            <a:r>
              <a:rPr lang="it-IT" sz="2600" b="1" i="1" u="sng" dirty="0">
                <a:solidFill>
                  <a:schemeClr val="bg1"/>
                </a:solidFill>
                <a:latin typeface="Adobe Caslon Pro" panose="0205050205050A020403" pitchFamily="18" charset="0"/>
              </a:rPr>
              <a:t>annunciare</a:t>
            </a:r>
            <a:r>
              <a:rPr lang="it-IT" sz="2600" dirty="0">
                <a:solidFill>
                  <a:schemeClr val="bg1"/>
                </a:solidFill>
                <a:latin typeface="Adobe Caslon Pro" panose="0205050205050A020403" pitchFamily="18" charset="0"/>
              </a:rPr>
              <a:t>, la seconda via di Firenze, significa sperimentare il passaggio dalla piccola chiesa domestica alla Chiesa formato famiglia.</a:t>
            </a:r>
            <a:r>
              <a:rPr lang="it-IT" sz="2600" dirty="0" smtClean="0">
                <a:solidFill>
                  <a:schemeClr val="bg1"/>
                </a:solidFill>
                <a:effectLst/>
                <a:latin typeface="Adobe Caslon Pro" panose="0205050205050A020403" pitchFamily="18" charset="0"/>
              </a:rPr>
              <a:t> </a:t>
            </a:r>
            <a:r>
              <a:rPr lang="it-IT" sz="2600" dirty="0" smtClean="0">
                <a:solidFill>
                  <a:schemeClr val="bg1"/>
                </a:solidFill>
                <a:latin typeface="Adobe Caslon Pro" panose="0205050205050A020403" pitchFamily="18" charset="0"/>
              </a:rPr>
              <a:t>Amoris </a:t>
            </a:r>
            <a:r>
              <a:rPr lang="it-IT" sz="2600" dirty="0">
                <a:solidFill>
                  <a:schemeClr val="bg1"/>
                </a:solidFill>
                <a:latin typeface="Adobe Caslon Pro" panose="0205050205050A020403" pitchFamily="18" charset="0"/>
              </a:rPr>
              <a:t>Laetitia n. </a:t>
            </a:r>
            <a:r>
              <a:rPr lang="it-IT" sz="2600" dirty="0" smtClean="0">
                <a:solidFill>
                  <a:schemeClr val="bg1"/>
                </a:solidFill>
                <a:latin typeface="Adobe Caslon Pro" panose="0205050205050A020403" pitchFamily="18" charset="0"/>
              </a:rPr>
              <a:t>47. </a:t>
            </a:r>
            <a:endParaRPr lang="it-IT" sz="2400" dirty="0">
              <a:solidFill>
                <a:prstClr val="black"/>
              </a:solidFill>
              <a:latin typeface="Adobe Caslon Pro" panose="0205050205050A020403" pitchFamily="18" charset="0"/>
            </a:endParaRPr>
          </a:p>
        </p:txBody>
      </p:sp>
    </p:spTree>
    <p:extLst>
      <p:ext uri="{BB962C8B-B14F-4D97-AF65-F5344CB8AC3E}">
        <p14:creationId xmlns:p14="http://schemas.microsoft.com/office/powerpoint/2010/main" val="33292246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3801041"/>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endParaRPr lang="it-IT" sz="2400" dirty="0" smtClean="0">
              <a:solidFill>
                <a:prstClr val="black"/>
              </a:solidFill>
            </a:endParaRPr>
          </a:p>
          <a:p>
            <a:pPr algn="ctr"/>
            <a:endParaRPr lang="it-IT" sz="4400" dirty="0" smtClean="0">
              <a:solidFill>
                <a:schemeClr val="bg1"/>
              </a:solidFill>
            </a:endParaRPr>
          </a:p>
          <a:p>
            <a:pPr algn="ctr"/>
            <a:endParaRPr lang="it-IT" sz="2000" dirty="0">
              <a:solidFill>
                <a:schemeClr val="bg1"/>
              </a:solidFill>
            </a:endParaRPr>
          </a:p>
          <a:p>
            <a:pPr algn="ctr"/>
            <a:endParaRPr lang="it-IT" sz="4400" dirty="0" smtClean="0">
              <a:solidFill>
                <a:schemeClr val="bg1"/>
              </a:solidFill>
            </a:endParaRPr>
          </a:p>
          <a:p>
            <a:pPr algn="ctr"/>
            <a:r>
              <a:rPr lang="it-IT" sz="4400" b="1" dirty="0" smtClean="0">
                <a:solidFill>
                  <a:srgbClr val="FF0000"/>
                </a:solidFill>
                <a:latin typeface="Adobe Caslon Pro" panose="0205050205050A020403" pitchFamily="18" charset="0"/>
              </a:rPr>
              <a:t>«è il metodo famiglia</a:t>
            </a:r>
            <a:r>
              <a:rPr lang="it-IT" sz="4400" b="1" dirty="0">
                <a:solidFill>
                  <a:srgbClr val="FF0000"/>
                </a:solidFill>
                <a:latin typeface="Adobe Caslon Pro" panose="0205050205050A020403" pitchFamily="18" charset="0"/>
              </a:rPr>
              <a:t>»</a:t>
            </a:r>
          </a:p>
        </p:txBody>
      </p:sp>
    </p:spTree>
    <p:extLst>
      <p:ext uri="{BB962C8B-B14F-4D97-AF65-F5344CB8AC3E}">
        <p14:creationId xmlns:p14="http://schemas.microsoft.com/office/powerpoint/2010/main" val="9422293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188640"/>
            <a:ext cx="6966881" cy="6417141"/>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endParaRPr lang="it-IT" sz="2400" dirty="0" smtClean="0">
              <a:solidFill>
                <a:prstClr val="black"/>
              </a:solidFill>
            </a:endParaRPr>
          </a:p>
          <a:p>
            <a:pPr algn="just"/>
            <a:r>
              <a:rPr lang="it-IT" sz="2300" dirty="0">
                <a:solidFill>
                  <a:schemeClr val="bg1"/>
                </a:solidFill>
                <a:latin typeface="Adobe Caslon Pro" panose="0205050205050A020403" pitchFamily="18" charset="0"/>
              </a:rPr>
              <a:t>Papa Francesco nelle conclusioni del Sinodo, il 24 ottobre 2015, offre una speciale chiave di lettura.</a:t>
            </a:r>
          </a:p>
          <a:p>
            <a:pPr algn="just"/>
            <a:r>
              <a:rPr lang="it-IT" sz="2300" dirty="0">
                <a:solidFill>
                  <a:schemeClr val="bg1"/>
                </a:solidFill>
                <a:latin typeface="Adobe Caslon Pro" panose="0205050205050A020403" pitchFamily="18" charset="0"/>
              </a:rPr>
              <a:t>«L’esperienza del Sinodo ci ha fatto capire meglio che i veri difensori della dottrina non sono quelli che difendono la lettera ma lo spirito; non le idee ma l’uomo; non le formule ma la gratuità dell’amore di Dio e del suo perdono».</a:t>
            </a:r>
          </a:p>
          <a:p>
            <a:pPr algn="just"/>
            <a:r>
              <a:rPr lang="it-IT" sz="2300" dirty="0">
                <a:solidFill>
                  <a:schemeClr val="bg1"/>
                </a:solidFill>
                <a:latin typeface="Adobe Caslon Pro" panose="0205050205050A020403" pitchFamily="18" charset="0"/>
              </a:rPr>
              <a:t>Come lui stesso diceva recentemente al Convegno della diocesi di Roma, «questo non significa non essere chiari nella dottrina, ma evitare di cadere in giudizi e atteggiamenti che non assumono la complessità della vita. Il realismo evangelico si sporca le mani perché sa che “grano e </a:t>
            </a:r>
            <a:r>
              <a:rPr lang="it-IT" sz="2300" dirty="0" smtClean="0">
                <a:solidFill>
                  <a:schemeClr val="bg1"/>
                </a:solidFill>
                <a:latin typeface="Adobe Caslon Pro" panose="0205050205050A020403" pitchFamily="18" charset="0"/>
              </a:rPr>
              <a:t>zizzania” crescono insieme</a:t>
            </a:r>
            <a:r>
              <a:rPr lang="it-IT" sz="2300" i="1" dirty="0" smtClean="0">
                <a:solidFill>
                  <a:schemeClr val="bg1"/>
                </a:solidFill>
                <a:latin typeface="Adobe Caslon Pro" panose="0205050205050A020403" pitchFamily="18" charset="0"/>
              </a:rPr>
              <a:t> </a:t>
            </a:r>
            <a:r>
              <a:rPr lang="it-IT" sz="2300" i="1" dirty="0">
                <a:solidFill>
                  <a:schemeClr val="bg1"/>
                </a:solidFill>
                <a:latin typeface="Adobe Caslon Pro" panose="0205050205050A020403" pitchFamily="18" charset="0"/>
              </a:rPr>
              <a:t>Roma</a:t>
            </a:r>
            <a:r>
              <a:rPr lang="it-IT" sz="2300" dirty="0">
                <a:solidFill>
                  <a:schemeClr val="bg1"/>
                </a:solidFill>
                <a:latin typeface="Adobe Caslon Pro" panose="0205050205050A020403" pitchFamily="18" charset="0"/>
              </a:rPr>
              <a:t>, </a:t>
            </a:r>
            <a:r>
              <a:rPr lang="it-IT" sz="2300" dirty="0" smtClean="0">
                <a:solidFill>
                  <a:schemeClr val="bg1"/>
                </a:solidFill>
                <a:latin typeface="Adobe Caslon Pro" panose="0205050205050A020403" pitchFamily="18" charset="0"/>
              </a:rPr>
              <a:t>16 </a:t>
            </a:r>
            <a:r>
              <a:rPr lang="it-IT" sz="2300" dirty="0">
                <a:solidFill>
                  <a:schemeClr val="bg1"/>
                </a:solidFill>
                <a:latin typeface="Adobe Caslon Pro" panose="0205050205050A020403" pitchFamily="18" charset="0"/>
              </a:rPr>
              <a:t>giugno 2016</a:t>
            </a:r>
            <a:r>
              <a:rPr lang="it-IT" sz="2300" dirty="0" smtClean="0">
                <a:solidFill>
                  <a:schemeClr val="bg1"/>
                </a:solidFill>
                <a:latin typeface="Adobe Caslon Pro" panose="0205050205050A020403" pitchFamily="18" charset="0"/>
              </a:rPr>
              <a:t>. </a:t>
            </a:r>
            <a:endParaRPr lang="it-IT" sz="2300" dirty="0">
              <a:solidFill>
                <a:schemeClr val="bg1"/>
              </a:solidFill>
              <a:latin typeface="Adobe Caslon Pro" panose="0205050205050A020403" pitchFamily="18" charset="0"/>
            </a:endParaRPr>
          </a:p>
        </p:txBody>
      </p:sp>
    </p:spTree>
    <p:extLst>
      <p:ext uri="{BB962C8B-B14F-4D97-AF65-F5344CB8AC3E}">
        <p14:creationId xmlns:p14="http://schemas.microsoft.com/office/powerpoint/2010/main" val="29446909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4970591"/>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pPr algn="just"/>
            <a:endParaRPr lang="it-IT" sz="2800" dirty="0" smtClean="0">
              <a:solidFill>
                <a:schemeClr val="bg1"/>
              </a:solidFill>
            </a:endParaRPr>
          </a:p>
          <a:p>
            <a:pPr algn="just"/>
            <a:endParaRPr lang="it-IT" sz="2800" dirty="0" smtClean="0">
              <a:solidFill>
                <a:schemeClr val="bg1"/>
              </a:solidFill>
            </a:endParaRPr>
          </a:p>
          <a:p>
            <a:pPr algn="just"/>
            <a:r>
              <a:rPr lang="it-IT" sz="2800" dirty="0">
                <a:solidFill>
                  <a:schemeClr val="bg1"/>
                </a:solidFill>
                <a:latin typeface="Adobe Caslon Pro" panose="0205050205050A020403" pitchFamily="18" charset="0"/>
              </a:rPr>
              <a:t>Allora, </a:t>
            </a:r>
            <a:r>
              <a:rPr lang="it-IT" sz="2800" b="1" i="1" u="sng" dirty="0">
                <a:solidFill>
                  <a:schemeClr val="bg1"/>
                </a:solidFill>
                <a:latin typeface="Adobe Caslon Pro" panose="0205050205050A020403" pitchFamily="18" charset="0"/>
              </a:rPr>
              <a:t>abitare</a:t>
            </a:r>
            <a:r>
              <a:rPr lang="it-IT" sz="2800" dirty="0">
                <a:solidFill>
                  <a:schemeClr val="bg1"/>
                </a:solidFill>
                <a:latin typeface="Adobe Caslon Pro" panose="0205050205050A020403" pitchFamily="18" charset="0"/>
              </a:rPr>
              <a:t>, la terza via di Firenze, significa umanizzare gli ambienti e stare vicino alle case (</a:t>
            </a:r>
            <a:r>
              <a:rPr lang="it-IT" sz="2800" dirty="0" err="1">
                <a:solidFill>
                  <a:schemeClr val="bg1"/>
                </a:solidFill>
                <a:latin typeface="Adobe Caslon Pro" panose="0205050205050A020403" pitchFamily="18" charset="0"/>
              </a:rPr>
              <a:t>paroikia</a:t>
            </a:r>
            <a:r>
              <a:rPr lang="it-IT" sz="2800" dirty="0">
                <a:solidFill>
                  <a:schemeClr val="bg1"/>
                </a:solidFill>
                <a:latin typeface="Adobe Caslon Pro" panose="0205050205050A020403" pitchFamily="18" charset="0"/>
              </a:rPr>
              <a:t>): essere Chiesa che vive tra le case degli uomini</a:t>
            </a:r>
            <a:r>
              <a:rPr lang="it-IT" sz="2800" dirty="0" smtClean="0">
                <a:solidFill>
                  <a:schemeClr val="bg1"/>
                </a:solidFill>
                <a:latin typeface="Adobe Caslon Pro" panose="0205050205050A020403" pitchFamily="18" charset="0"/>
              </a:rPr>
              <a:t>.</a:t>
            </a:r>
          </a:p>
          <a:p>
            <a:pPr algn="just"/>
            <a:endParaRPr lang="it-IT" sz="2800" dirty="0">
              <a:solidFill>
                <a:schemeClr val="bg1"/>
              </a:solidFill>
              <a:latin typeface="Adobe Caslon Pro" panose="0205050205050A020403" pitchFamily="18" charset="0"/>
            </a:endParaRPr>
          </a:p>
          <a:p>
            <a:pPr algn="just"/>
            <a:r>
              <a:rPr lang="it-IT" sz="2800" dirty="0">
                <a:solidFill>
                  <a:schemeClr val="bg1"/>
                </a:solidFill>
                <a:latin typeface="Adobe Caslon Pro" panose="0205050205050A020403" pitchFamily="18" charset="0"/>
              </a:rPr>
              <a:t>È proprio la familiarità che offre uno sguardo nuovo sulle nostre comunità. </a:t>
            </a:r>
          </a:p>
        </p:txBody>
      </p:sp>
    </p:spTree>
    <p:extLst>
      <p:ext uri="{BB962C8B-B14F-4D97-AF65-F5344CB8AC3E}">
        <p14:creationId xmlns:p14="http://schemas.microsoft.com/office/powerpoint/2010/main" val="30266857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5524589"/>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endParaRPr lang="it-IT" sz="2400" dirty="0" smtClean="0">
              <a:solidFill>
                <a:prstClr val="black"/>
              </a:solidFill>
            </a:endParaRPr>
          </a:p>
          <a:p>
            <a:pPr algn="just"/>
            <a:r>
              <a:rPr lang="it-IT" sz="2400" dirty="0">
                <a:solidFill>
                  <a:schemeClr val="bg1"/>
                </a:solidFill>
              </a:rPr>
              <a:t>La </a:t>
            </a:r>
            <a:r>
              <a:rPr lang="it-IT" sz="2400" b="1" i="1" dirty="0">
                <a:solidFill>
                  <a:schemeClr val="bg1"/>
                </a:solidFill>
              </a:rPr>
              <a:t>Misericordia</a:t>
            </a:r>
            <a:r>
              <a:rPr lang="it-IT" sz="2400" dirty="0">
                <a:solidFill>
                  <a:schemeClr val="bg1"/>
                </a:solidFill>
              </a:rPr>
              <a:t>, a cui l’anno Giubilare ci invita, potrà essere il collirio per questo nuovo sguardo, accrescendo la generosità che si vive nei legami coniugali e familiari e incoraggiando ad aprire maggiormente il cuore verso le situazioni in cui la vita familiare non si realizza perfettamente. </a:t>
            </a:r>
          </a:p>
          <a:p>
            <a:pPr algn="just"/>
            <a:r>
              <a:rPr lang="it-IT" sz="2400" dirty="0" smtClean="0">
                <a:solidFill>
                  <a:schemeClr val="bg1"/>
                </a:solidFill>
              </a:rPr>
              <a:t>«</a:t>
            </a:r>
            <a:r>
              <a:rPr lang="it-IT" sz="2400" dirty="0">
                <a:solidFill>
                  <a:schemeClr val="bg1"/>
                </a:solidFill>
              </a:rPr>
              <a:t>mi soffermerò su un invito alla misericordia e al discernimento pastorale davanti a situazioni che non rispondono pienamente a quello che il Signore ci propone</a:t>
            </a:r>
            <a:r>
              <a:rPr lang="it-IT" sz="2400" dirty="0" smtClean="0">
                <a:solidFill>
                  <a:schemeClr val="bg1"/>
                </a:solidFill>
              </a:rPr>
              <a:t>». </a:t>
            </a:r>
            <a:r>
              <a:rPr lang="it-IT" sz="2400" dirty="0">
                <a:solidFill>
                  <a:schemeClr val="bg1"/>
                </a:solidFill>
              </a:rPr>
              <a:t>Amoris Laetitia n. 6, </a:t>
            </a:r>
            <a:r>
              <a:rPr lang="it-IT" sz="2400" dirty="0" smtClean="0">
                <a:solidFill>
                  <a:schemeClr val="bg1"/>
                </a:solidFill>
              </a:rPr>
              <a:t>8</a:t>
            </a:r>
            <a:endParaRPr lang="it-IT" sz="2400" dirty="0">
              <a:solidFill>
                <a:schemeClr val="bg1"/>
              </a:solidFill>
            </a:endParaRPr>
          </a:p>
          <a:p>
            <a:endParaRPr lang="it-IT" sz="2400" dirty="0">
              <a:solidFill>
                <a:prstClr val="black"/>
              </a:solidFill>
            </a:endParaRPr>
          </a:p>
        </p:txBody>
      </p:sp>
    </p:spTree>
    <p:extLst>
      <p:ext uri="{BB962C8B-B14F-4D97-AF65-F5344CB8AC3E}">
        <p14:creationId xmlns:p14="http://schemas.microsoft.com/office/powerpoint/2010/main" val="7690060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5062924"/>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pPr algn="just"/>
            <a:endParaRPr lang="it-IT" sz="2400" dirty="0" smtClean="0">
              <a:solidFill>
                <a:schemeClr val="bg1"/>
              </a:solidFill>
            </a:endParaRPr>
          </a:p>
          <a:p>
            <a:pPr algn="just"/>
            <a:r>
              <a:rPr lang="it-IT" sz="2600" dirty="0">
                <a:solidFill>
                  <a:schemeClr val="bg1"/>
                </a:solidFill>
                <a:latin typeface="Adobe Caslon Pro" panose="0205050205050A020403" pitchFamily="18" charset="0"/>
              </a:rPr>
              <a:t>È chiaro che in questa luce «Il matrimonio cristiano va proposto come un invito alla felicità».</a:t>
            </a:r>
          </a:p>
          <a:p>
            <a:pPr algn="just"/>
            <a:r>
              <a:rPr lang="it-IT" sz="2600" dirty="0">
                <a:solidFill>
                  <a:schemeClr val="bg1"/>
                </a:solidFill>
                <a:latin typeface="Adobe Caslon Pro" panose="0205050205050A020403" pitchFamily="18" charset="0"/>
              </a:rPr>
              <a:t>Ecco allora che </a:t>
            </a:r>
            <a:r>
              <a:rPr lang="it-IT" sz="2600" b="1" i="1" u="sng" dirty="0">
                <a:solidFill>
                  <a:schemeClr val="bg1"/>
                </a:solidFill>
                <a:latin typeface="Adobe Caslon Pro" panose="0205050205050A020403" pitchFamily="18" charset="0"/>
              </a:rPr>
              <a:t>educare</a:t>
            </a:r>
            <a:r>
              <a:rPr lang="it-IT" sz="2600" dirty="0">
                <a:solidFill>
                  <a:schemeClr val="bg1"/>
                </a:solidFill>
                <a:latin typeface="Adobe Caslon Pro" panose="0205050205050A020403" pitchFamily="18" charset="0"/>
              </a:rPr>
              <a:t>, la quarta via di Firenze, implica curare la formazione integrale all’umano, illuminando la promessa del matrimonio cristiano.</a:t>
            </a:r>
            <a:r>
              <a:rPr lang="it-IT" sz="2600" dirty="0" smtClean="0">
                <a:solidFill>
                  <a:schemeClr val="bg1"/>
                </a:solidFill>
                <a:effectLst/>
                <a:latin typeface="Adobe Caslon Pro" panose="0205050205050A020403" pitchFamily="18" charset="0"/>
              </a:rPr>
              <a:t> </a:t>
            </a:r>
          </a:p>
          <a:p>
            <a:pPr algn="just"/>
            <a:endParaRPr lang="it-IT" sz="2600" dirty="0">
              <a:solidFill>
                <a:schemeClr val="bg1"/>
              </a:solidFill>
              <a:latin typeface="Adobe Caslon Pro" panose="0205050205050A020403" pitchFamily="18" charset="0"/>
            </a:endParaRPr>
          </a:p>
          <a:p>
            <a:pPr algn="just"/>
            <a:r>
              <a:rPr lang="it-IT" sz="2600" i="1" dirty="0">
                <a:solidFill>
                  <a:schemeClr val="bg1"/>
                </a:solidFill>
                <a:latin typeface="Adobe Caslon Pro" panose="0205050205050A020403" pitchFamily="18" charset="0"/>
              </a:rPr>
              <a:t>Occorre quindi farsi portatori di un nuovo annuncio del Vangelo del matrimonio, capace di offrire una speranza affidabile alle nuove generazioni. </a:t>
            </a:r>
            <a:endParaRPr lang="it-IT" sz="2600" dirty="0">
              <a:solidFill>
                <a:schemeClr val="bg1"/>
              </a:solidFill>
              <a:latin typeface="Adobe Caslon Pro" panose="0205050205050A020403" pitchFamily="18" charset="0"/>
            </a:endParaRPr>
          </a:p>
        </p:txBody>
      </p:sp>
    </p:spTree>
    <p:extLst>
      <p:ext uri="{BB962C8B-B14F-4D97-AF65-F5344CB8AC3E}">
        <p14:creationId xmlns:p14="http://schemas.microsoft.com/office/powerpoint/2010/main" val="17278405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1461939"/>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pPr algn="just"/>
            <a:endParaRPr lang="it-IT" sz="2400" b="1" i="1" dirty="0">
              <a:solidFill>
                <a:srgbClr val="FF5050"/>
              </a:solidFill>
              <a:latin typeface="Berlin Sans FB" panose="020E0602020502020306" pitchFamily="34" charset="0"/>
            </a:endParaRPr>
          </a:p>
        </p:txBody>
      </p:sp>
      <p:graphicFrame>
        <p:nvGraphicFramePr>
          <p:cNvPr id="10" name="Diagramma 9"/>
          <p:cNvGraphicFramePr/>
          <p:nvPr>
            <p:extLst>
              <p:ext uri="{D42A27DB-BD31-4B8C-83A1-F6EECF244321}">
                <p14:modId xmlns:p14="http://schemas.microsoft.com/office/powerpoint/2010/main" val="3885266008"/>
              </p:ext>
            </p:extLst>
          </p:nvPr>
        </p:nvGraphicFramePr>
        <p:xfrm>
          <a:off x="611560" y="1385392"/>
          <a:ext cx="9144000" cy="547260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2" name="CasellaDiTesto 11"/>
          <p:cNvSpPr txBox="1"/>
          <p:nvPr/>
        </p:nvSpPr>
        <p:spPr>
          <a:xfrm>
            <a:off x="6228184" y="6453336"/>
            <a:ext cx="2736304" cy="369332"/>
          </a:xfrm>
          <a:prstGeom prst="rect">
            <a:avLst/>
          </a:prstGeom>
          <a:noFill/>
        </p:spPr>
        <p:txBody>
          <a:bodyPr wrap="square" rtlCol="0">
            <a:spAutoFit/>
          </a:bodyPr>
          <a:lstStyle/>
          <a:p>
            <a:pPr algn="r"/>
            <a:r>
              <a:rPr lang="it-IT" i="1" dirty="0" smtClean="0">
                <a:solidFill>
                  <a:srgbClr val="FF0000"/>
                </a:solidFill>
              </a:rPr>
              <a:t>Amoris Laetitia, 308</a:t>
            </a:r>
            <a:endParaRPr lang="it-IT" i="1" dirty="0">
              <a:solidFill>
                <a:srgbClr val="FF0000"/>
              </a:solidFill>
            </a:endParaRPr>
          </a:p>
        </p:txBody>
      </p:sp>
      <p:pic>
        <p:nvPicPr>
          <p:cNvPr id="14" name="Immagin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276630" y="3274999"/>
            <a:ext cx="1807791" cy="1888137"/>
          </a:xfrm>
          <a:prstGeom prst="ellipse">
            <a:avLst/>
          </a:prstGeom>
          <a:ln>
            <a:noFill/>
          </a:ln>
          <a:effectLst>
            <a:softEdge rad="112500"/>
          </a:effectLst>
        </p:spPr>
      </p:pic>
    </p:spTree>
    <p:extLst>
      <p:ext uri="{BB962C8B-B14F-4D97-AF65-F5344CB8AC3E}">
        <p14:creationId xmlns:p14="http://schemas.microsoft.com/office/powerpoint/2010/main" val="5538975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5863144"/>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endParaRPr lang="it-IT" sz="2400" dirty="0" smtClean="0">
              <a:solidFill>
                <a:prstClr val="black"/>
              </a:solidFill>
            </a:endParaRPr>
          </a:p>
          <a:p>
            <a:pPr algn="just"/>
            <a:r>
              <a:rPr lang="it-IT" sz="2600" dirty="0">
                <a:solidFill>
                  <a:schemeClr val="bg1"/>
                </a:solidFill>
                <a:latin typeface="Adobe Caslon Pro" panose="0205050205050A020403" pitchFamily="18" charset="0"/>
              </a:rPr>
              <a:t>È un linguaggio all’insegna della concretezza e denso di sensibilità pastorale, che esce dai soliti schemi e chiede un cambio di volto dell’intera comunità </a:t>
            </a:r>
            <a:r>
              <a:rPr lang="it-IT" sz="2600" dirty="0" smtClean="0">
                <a:solidFill>
                  <a:schemeClr val="bg1"/>
                </a:solidFill>
                <a:latin typeface="Adobe Caslon Pro" panose="0205050205050A020403" pitchFamily="18" charset="0"/>
              </a:rPr>
              <a:t>cristiana. Con </a:t>
            </a:r>
            <a:r>
              <a:rPr lang="it-IT" sz="2600" dirty="0">
                <a:solidFill>
                  <a:schemeClr val="bg1"/>
                </a:solidFill>
                <a:latin typeface="Adobe Caslon Pro" panose="0205050205050A020403" pitchFamily="18" charset="0"/>
              </a:rPr>
              <a:t>il ritmo della vita attuale, la maggior parte degli sposi non saranno disposti a riunioni frequenti, e non possiamo ridurci a una pastorale di piccole </a:t>
            </a:r>
            <a:r>
              <a:rPr lang="it-IT" sz="2600" i="1" dirty="0">
                <a:solidFill>
                  <a:schemeClr val="bg1"/>
                </a:solidFill>
                <a:latin typeface="Adobe Caslon Pro" panose="0205050205050A020403" pitchFamily="18" charset="0"/>
              </a:rPr>
              <a:t>élites</a:t>
            </a:r>
            <a:r>
              <a:rPr lang="it-IT" sz="2600" dirty="0">
                <a:solidFill>
                  <a:schemeClr val="bg1"/>
                </a:solidFill>
                <a:latin typeface="Adobe Caslon Pro" panose="0205050205050A020403" pitchFamily="18" charset="0"/>
              </a:rPr>
              <a:t>. Oggi la pastorale familiare dev’essere essenzialmente missionaria, in uscita, in prossimità, piuttosto che ridursi ad essere una fabbrica di corsi ai quali pochi assistono</a:t>
            </a:r>
            <a:r>
              <a:rPr lang="it-IT" sz="2600" dirty="0" smtClean="0">
                <a:solidFill>
                  <a:schemeClr val="bg1"/>
                </a:solidFill>
                <a:latin typeface="Adobe Caslon Pro" panose="0205050205050A020403" pitchFamily="18" charset="0"/>
              </a:rPr>
              <a:t>». Amoris </a:t>
            </a:r>
            <a:r>
              <a:rPr lang="it-IT" sz="2600" dirty="0">
                <a:solidFill>
                  <a:schemeClr val="bg1"/>
                </a:solidFill>
                <a:latin typeface="Adobe Caslon Pro" panose="0205050205050A020403" pitchFamily="18" charset="0"/>
              </a:rPr>
              <a:t>Laetitia n. </a:t>
            </a:r>
            <a:r>
              <a:rPr lang="it-IT" sz="2600" dirty="0" smtClean="0">
                <a:solidFill>
                  <a:schemeClr val="bg1"/>
                </a:solidFill>
                <a:latin typeface="Adobe Caslon Pro" panose="0205050205050A020403" pitchFamily="18" charset="0"/>
              </a:rPr>
              <a:t>230</a:t>
            </a:r>
            <a:endParaRPr lang="it-IT" sz="2600" dirty="0">
              <a:solidFill>
                <a:schemeClr val="bg1"/>
              </a:solidFill>
              <a:latin typeface="Adobe Caslon Pro" panose="0205050205050A020403" pitchFamily="18" charset="0"/>
            </a:endParaRPr>
          </a:p>
        </p:txBody>
      </p:sp>
    </p:spTree>
    <p:extLst>
      <p:ext uri="{BB962C8B-B14F-4D97-AF65-F5344CB8AC3E}">
        <p14:creationId xmlns:p14="http://schemas.microsoft.com/office/powerpoint/2010/main" val="36766845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5524589"/>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endParaRPr lang="it-IT" sz="2400" dirty="0" smtClean="0">
              <a:solidFill>
                <a:prstClr val="black"/>
              </a:solidFill>
            </a:endParaRPr>
          </a:p>
          <a:p>
            <a:pPr algn="just"/>
            <a:r>
              <a:rPr lang="it-IT" sz="2400" dirty="0">
                <a:solidFill>
                  <a:schemeClr val="bg1"/>
                </a:solidFill>
                <a:latin typeface="Adobe Caslon Pro" panose="0205050205050A020403" pitchFamily="18" charset="0"/>
              </a:rPr>
              <a:t>L’atteggiamento verso le fragilità dell’amore è privo di sentenze di condanna e assume come orizzonte la «legge della gradualità</a:t>
            </a:r>
            <a:r>
              <a:rPr lang="it-IT" sz="2400" dirty="0" smtClean="0">
                <a:solidFill>
                  <a:schemeClr val="bg1"/>
                </a:solidFill>
                <a:latin typeface="Adobe Caslon Pro" panose="0205050205050A020403" pitchFamily="18" charset="0"/>
              </a:rPr>
              <a:t>»</a:t>
            </a:r>
          </a:p>
          <a:p>
            <a:pPr algn="just"/>
            <a:r>
              <a:rPr lang="it-IT" sz="2400" dirty="0" smtClean="0">
                <a:solidFill>
                  <a:schemeClr val="bg1"/>
                </a:solidFill>
                <a:latin typeface="Adobe Caslon Pro" panose="0205050205050A020403" pitchFamily="18" charset="0"/>
              </a:rPr>
              <a:t>”</a:t>
            </a:r>
            <a:r>
              <a:rPr lang="it-IT" sz="2400" dirty="0">
                <a:solidFill>
                  <a:schemeClr val="bg1"/>
                </a:solidFill>
                <a:latin typeface="Adobe Caslon Pro" panose="0205050205050A020403" pitchFamily="18" charset="0"/>
              </a:rPr>
              <a:t>Noi, che siamo i forti, abbiamo il dovere di portare le infermità dei deboli, senza compiacere noi stessi” (Rom 15,1</a:t>
            </a:r>
            <a:r>
              <a:rPr lang="it-IT" sz="2400" dirty="0" smtClean="0">
                <a:solidFill>
                  <a:schemeClr val="bg1"/>
                </a:solidFill>
                <a:latin typeface="Adobe Caslon Pro" panose="0205050205050A020403" pitchFamily="18" charset="0"/>
              </a:rPr>
              <a:t>). In </a:t>
            </a:r>
            <a:r>
              <a:rPr lang="it-IT" sz="2400" dirty="0">
                <a:solidFill>
                  <a:schemeClr val="bg1"/>
                </a:solidFill>
                <a:latin typeface="Adobe Caslon Pro" panose="0205050205050A020403" pitchFamily="18" charset="0"/>
              </a:rPr>
              <a:t>questo senso l’amore familiare diviene il paradigma con cui rinnovare la società. </a:t>
            </a:r>
            <a:endParaRPr lang="it-IT" sz="2400" dirty="0" smtClean="0">
              <a:solidFill>
                <a:schemeClr val="bg1"/>
              </a:solidFill>
              <a:latin typeface="Adobe Caslon Pro" panose="0205050205050A020403" pitchFamily="18" charset="0"/>
            </a:endParaRPr>
          </a:p>
          <a:p>
            <a:pPr algn="just"/>
            <a:endParaRPr lang="it-IT" sz="2400" dirty="0">
              <a:solidFill>
                <a:schemeClr val="bg1"/>
              </a:solidFill>
              <a:latin typeface="Adobe Caslon Pro" panose="0205050205050A020403" pitchFamily="18" charset="0"/>
            </a:endParaRPr>
          </a:p>
          <a:p>
            <a:pPr algn="just"/>
            <a:r>
              <a:rPr lang="it-IT" sz="2400" dirty="0" smtClean="0">
                <a:solidFill>
                  <a:schemeClr val="bg1"/>
                </a:solidFill>
                <a:latin typeface="Adobe Caslon Pro" panose="0205050205050A020403" pitchFamily="18" charset="0"/>
              </a:rPr>
              <a:t>Diventa </a:t>
            </a:r>
            <a:r>
              <a:rPr lang="it-IT" sz="2400" dirty="0">
                <a:solidFill>
                  <a:schemeClr val="bg1"/>
                </a:solidFill>
                <a:latin typeface="Adobe Caslon Pro" panose="0205050205050A020403" pitchFamily="18" charset="0"/>
              </a:rPr>
              <a:t>allora chiaro che </a:t>
            </a:r>
            <a:r>
              <a:rPr lang="it-IT" sz="2400" b="1" i="1" u="sng" dirty="0">
                <a:solidFill>
                  <a:schemeClr val="bg1"/>
                </a:solidFill>
                <a:latin typeface="Adobe Caslon Pro" panose="0205050205050A020403" pitchFamily="18" charset="0"/>
              </a:rPr>
              <a:t>trasfigurare</a:t>
            </a:r>
            <a:r>
              <a:rPr lang="it-IT" sz="2400" dirty="0">
                <a:solidFill>
                  <a:schemeClr val="bg1"/>
                </a:solidFill>
                <a:latin typeface="Adobe Caslon Pro" panose="0205050205050A020403" pitchFamily="18" charset="0"/>
              </a:rPr>
              <a:t>, la quinta via di Firenze, significa prendere il quotidiano ed elevarlo verso il divino. </a:t>
            </a:r>
          </a:p>
        </p:txBody>
      </p:sp>
    </p:spTree>
    <p:extLst>
      <p:ext uri="{BB962C8B-B14F-4D97-AF65-F5344CB8AC3E}">
        <p14:creationId xmlns:p14="http://schemas.microsoft.com/office/powerpoint/2010/main" val="12014601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5678478"/>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endParaRPr lang="it-IT" sz="2400" dirty="0" smtClean="0">
              <a:solidFill>
                <a:prstClr val="black"/>
              </a:solidFill>
            </a:endParaRPr>
          </a:p>
          <a:p>
            <a:endParaRPr lang="it-IT" dirty="0" smtClean="0">
              <a:solidFill>
                <a:schemeClr val="bg1"/>
              </a:solidFill>
            </a:endParaRPr>
          </a:p>
          <a:p>
            <a:r>
              <a:rPr lang="it-IT" sz="3200" b="1" dirty="0" smtClean="0">
                <a:solidFill>
                  <a:schemeClr val="bg1"/>
                </a:solidFill>
                <a:latin typeface="Adobe Caslon Pro" panose="0205050205050A020403" pitchFamily="18" charset="0"/>
              </a:rPr>
              <a:t>8. I nuovi verbi</a:t>
            </a:r>
          </a:p>
          <a:p>
            <a:pPr algn="r"/>
            <a:endParaRPr lang="it-IT" sz="3200" dirty="0" smtClean="0">
              <a:solidFill>
                <a:schemeClr val="bg1"/>
              </a:solidFill>
              <a:latin typeface="Adobe Caslon Pro" panose="0205050205050A020403" pitchFamily="18" charset="0"/>
            </a:endParaRPr>
          </a:p>
          <a:p>
            <a:pPr algn="r"/>
            <a:r>
              <a:rPr lang="it-IT" sz="4000" dirty="0" smtClean="0">
                <a:solidFill>
                  <a:schemeClr val="bg1"/>
                </a:solidFill>
                <a:latin typeface="Adobe Caslon Pro" panose="0205050205050A020403" pitchFamily="18" charset="0"/>
              </a:rPr>
              <a:t>Occorre </a:t>
            </a:r>
            <a:r>
              <a:rPr lang="it-IT" sz="4000" dirty="0">
                <a:solidFill>
                  <a:schemeClr val="bg1"/>
                </a:solidFill>
                <a:latin typeface="Adobe Caslon Pro" panose="0205050205050A020403" pitchFamily="18" charset="0"/>
              </a:rPr>
              <a:t>però assumere </a:t>
            </a:r>
            <a:endParaRPr lang="it-IT" sz="4000" dirty="0" smtClean="0">
              <a:solidFill>
                <a:schemeClr val="bg1"/>
              </a:solidFill>
              <a:latin typeface="Adobe Caslon Pro" panose="0205050205050A020403" pitchFamily="18" charset="0"/>
            </a:endParaRPr>
          </a:p>
          <a:p>
            <a:pPr algn="r"/>
            <a:r>
              <a:rPr lang="it-IT" sz="4000" dirty="0" smtClean="0">
                <a:solidFill>
                  <a:schemeClr val="bg1"/>
                </a:solidFill>
                <a:latin typeface="Adobe Caslon Pro" panose="0205050205050A020403" pitchFamily="18" charset="0"/>
              </a:rPr>
              <a:t>un </a:t>
            </a:r>
            <a:r>
              <a:rPr lang="it-IT" sz="4000" dirty="0">
                <a:solidFill>
                  <a:schemeClr val="bg1"/>
                </a:solidFill>
                <a:latin typeface="Adobe Caslon Pro" panose="0205050205050A020403" pitchFamily="18" charset="0"/>
              </a:rPr>
              <a:t>atteggiamento nuovo, secondo la dinamicità </a:t>
            </a:r>
            <a:r>
              <a:rPr lang="it-IT" sz="4000" dirty="0" smtClean="0">
                <a:solidFill>
                  <a:schemeClr val="bg1"/>
                </a:solidFill>
                <a:latin typeface="Adobe Caslon Pro" panose="0205050205050A020403" pitchFamily="18" charset="0"/>
              </a:rPr>
              <a:t>indicata </a:t>
            </a:r>
            <a:r>
              <a:rPr lang="it-IT" sz="4000" dirty="0">
                <a:solidFill>
                  <a:schemeClr val="bg1"/>
                </a:solidFill>
                <a:latin typeface="Adobe Caslon Pro" panose="0205050205050A020403" pitchFamily="18" charset="0"/>
              </a:rPr>
              <a:t>dal Santo Padre.</a:t>
            </a:r>
          </a:p>
          <a:p>
            <a:pPr algn="r"/>
            <a:endParaRPr lang="it-IT" sz="2400" dirty="0">
              <a:solidFill>
                <a:prstClr val="black"/>
              </a:solidFill>
              <a:latin typeface="Adobe Caslon Pro" panose="0205050205050A020403" pitchFamily="18" charset="0"/>
            </a:endParaRPr>
          </a:p>
        </p:txBody>
      </p:sp>
    </p:spTree>
    <p:extLst>
      <p:ext uri="{BB962C8B-B14F-4D97-AF65-F5344CB8AC3E}">
        <p14:creationId xmlns:p14="http://schemas.microsoft.com/office/powerpoint/2010/main" val="7275841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4909036"/>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pPr algn="just"/>
            <a:endParaRPr lang="it-IT" sz="2800" dirty="0" smtClean="0">
              <a:solidFill>
                <a:schemeClr val="bg1"/>
              </a:solidFill>
            </a:endParaRPr>
          </a:p>
          <a:p>
            <a:pPr algn="just"/>
            <a:endParaRPr lang="it-IT" sz="2800" dirty="0" smtClean="0">
              <a:solidFill>
                <a:schemeClr val="bg1"/>
              </a:solidFill>
            </a:endParaRPr>
          </a:p>
          <a:p>
            <a:pPr algn="just"/>
            <a:r>
              <a:rPr lang="it-IT" sz="2800" b="1" i="1" dirty="0">
                <a:solidFill>
                  <a:schemeClr val="bg1"/>
                </a:solidFill>
                <a:latin typeface="Adobe Caslon Pro" panose="0205050205050A020403" pitchFamily="18" charset="0"/>
              </a:rPr>
              <a:t>Accompagnare</a:t>
            </a:r>
            <a:r>
              <a:rPr lang="it-IT" sz="2800" b="1" dirty="0">
                <a:solidFill>
                  <a:schemeClr val="bg1"/>
                </a:solidFill>
                <a:latin typeface="Adobe Caslon Pro" panose="0205050205050A020403" pitchFamily="18" charset="0"/>
              </a:rPr>
              <a:t>,</a:t>
            </a:r>
            <a:r>
              <a:rPr lang="it-IT" sz="2800" dirty="0">
                <a:solidFill>
                  <a:schemeClr val="bg1"/>
                </a:solidFill>
                <a:latin typeface="Adobe Caslon Pro" panose="0205050205050A020403" pitchFamily="18" charset="0"/>
              </a:rPr>
              <a:t> implica mettersi accanto nello stile di Emmaus (cfr. Lc 24, 13-35), addirittura fingendo all’inizio di non sapere, come fa Gesù: “"Solo tu sei forestiero a Gerusalemme! Non sai ciò che vi è accaduto in questi giorni?". Domandò loro: "Che cosa?" (Lc 24, 18-19).</a:t>
            </a:r>
          </a:p>
          <a:p>
            <a:endParaRPr lang="it-IT" sz="2400" dirty="0">
              <a:solidFill>
                <a:prstClr val="black"/>
              </a:solidFill>
            </a:endParaRPr>
          </a:p>
        </p:txBody>
      </p:sp>
    </p:spTree>
    <p:extLst>
      <p:ext uri="{BB962C8B-B14F-4D97-AF65-F5344CB8AC3E}">
        <p14:creationId xmlns:p14="http://schemas.microsoft.com/office/powerpoint/2010/main" val="24633268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5216813"/>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endParaRPr lang="it-IT" sz="2400" dirty="0" smtClean="0">
              <a:solidFill>
                <a:prstClr val="black"/>
              </a:solidFill>
            </a:endParaRPr>
          </a:p>
          <a:p>
            <a:endParaRPr lang="it-IT" sz="2400" dirty="0" smtClean="0">
              <a:solidFill>
                <a:prstClr val="black"/>
              </a:solidFill>
            </a:endParaRPr>
          </a:p>
          <a:p>
            <a:pPr algn="just"/>
            <a:r>
              <a:rPr lang="it-IT" sz="2800" b="1" i="1" dirty="0" smtClean="0">
                <a:solidFill>
                  <a:schemeClr val="bg1"/>
                </a:solidFill>
                <a:latin typeface="Adobe Caslon Pro" panose="0205050205050A020403" pitchFamily="18" charset="0"/>
              </a:rPr>
              <a:t>Discernere</a:t>
            </a:r>
            <a:r>
              <a:rPr lang="it-IT" sz="2800" dirty="0">
                <a:solidFill>
                  <a:schemeClr val="bg1"/>
                </a:solidFill>
                <a:latin typeface="Adobe Caslon Pro" panose="0205050205050A020403" pitchFamily="18" charset="0"/>
              </a:rPr>
              <a:t>, significa implorare la luce dello Spirito per poter avere uno sguardo che si lascia illuminare dalla Parola e diviene capace di cogliere la via da percorrere in quel particolare caso: “E, cominciando da Mosè e da tutti i profeti, spiegò loro in tutte le Scritture ciò che si riferiva a lui” (Lc 24,27). </a:t>
            </a:r>
          </a:p>
          <a:p>
            <a:endParaRPr lang="it-IT" sz="2400" dirty="0">
              <a:solidFill>
                <a:prstClr val="black"/>
              </a:solidFill>
            </a:endParaRPr>
          </a:p>
        </p:txBody>
      </p:sp>
    </p:spTree>
    <p:extLst>
      <p:ext uri="{BB962C8B-B14F-4D97-AF65-F5344CB8AC3E}">
        <p14:creationId xmlns:p14="http://schemas.microsoft.com/office/powerpoint/2010/main" val="1876766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4785926"/>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endParaRPr lang="it-IT" sz="2400" dirty="0" smtClean="0">
              <a:solidFill>
                <a:prstClr val="black"/>
              </a:solidFill>
            </a:endParaRPr>
          </a:p>
          <a:p>
            <a:endParaRPr lang="it-IT" sz="2400" dirty="0" smtClean="0">
              <a:solidFill>
                <a:prstClr val="black"/>
              </a:solidFill>
            </a:endParaRPr>
          </a:p>
          <a:p>
            <a:pPr algn="just"/>
            <a:r>
              <a:rPr lang="it-IT" sz="2800" b="1" i="1" dirty="0">
                <a:solidFill>
                  <a:schemeClr val="bg1"/>
                </a:solidFill>
                <a:latin typeface="Adobe Caslon Pro" panose="0205050205050A020403" pitchFamily="18" charset="0"/>
              </a:rPr>
              <a:t>Integrare</a:t>
            </a:r>
            <a:r>
              <a:rPr lang="it-IT" sz="2800" dirty="0">
                <a:solidFill>
                  <a:schemeClr val="bg1"/>
                </a:solidFill>
                <a:latin typeface="Adobe Caslon Pro" panose="0205050205050A020403" pitchFamily="18" charset="0"/>
              </a:rPr>
              <a:t>, vuol dire  riportare al centro dalla periferia: “Partirono senza indugio e fecero ritorno a Gerusalemme, dove trovarono riuniti gli Undici e gli altri che erano con loro, i quali dicevano: "Davvero il Signore è risorto ed è apparso a Simone!" (Lc 24,33-34).  </a:t>
            </a:r>
          </a:p>
          <a:p>
            <a:endParaRPr lang="it-IT" sz="2400" dirty="0">
              <a:solidFill>
                <a:prstClr val="black"/>
              </a:solidFill>
            </a:endParaRPr>
          </a:p>
        </p:txBody>
      </p:sp>
    </p:spTree>
    <p:extLst>
      <p:ext uri="{BB962C8B-B14F-4D97-AF65-F5344CB8AC3E}">
        <p14:creationId xmlns:p14="http://schemas.microsoft.com/office/powerpoint/2010/main" val="56048155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188640"/>
            <a:ext cx="6966881" cy="5740033"/>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endParaRPr lang="it-IT" sz="1400" dirty="0" smtClean="0">
              <a:solidFill>
                <a:prstClr val="black"/>
              </a:solidFill>
            </a:endParaRPr>
          </a:p>
          <a:p>
            <a:pPr algn="just"/>
            <a:r>
              <a:rPr lang="it-IT" sz="2400" dirty="0">
                <a:solidFill>
                  <a:schemeClr val="bg1"/>
                </a:solidFill>
                <a:latin typeface="Adobe Caslon Pro" panose="0205050205050A020403" pitchFamily="18" charset="0"/>
              </a:rPr>
              <a:t>È bella una comunità dove si vive la «cultura dell’incontro» e si svela l’amore di </a:t>
            </a:r>
            <a:r>
              <a:rPr lang="it-IT" sz="2400" dirty="0" smtClean="0">
                <a:solidFill>
                  <a:schemeClr val="bg1"/>
                </a:solidFill>
                <a:latin typeface="Adobe Caslon Pro" panose="0205050205050A020403" pitchFamily="18" charset="0"/>
              </a:rPr>
              <a:t>Gesù </a:t>
            </a:r>
            <a:r>
              <a:rPr lang="it-IT" sz="2400" dirty="0">
                <a:solidFill>
                  <a:schemeClr val="bg1"/>
                </a:solidFill>
                <a:latin typeface="Adobe Caslon Pro" panose="0205050205050A020403" pitchFamily="18" charset="0"/>
              </a:rPr>
              <a:t>attraverso l’abbraccio dei fratelli. C’è ancora troppa solitudine alle spalle di tanti fallimenti matrimoniali ed è evidente che chi si trova accanto relazioni umane ed ecclesiali feconde è maggiormente sostenuto nell’attraversare le crisi. La piccola chiesa domestica può sorgere e sostenersi solo attraverso una vera esperienza di Chiesa. Questo è il compito affidato a tutti noi e questa è la «casa comune» da costruire insieme per le famiglie del mondo, con la consapevolezza che la famiglia è «fabbrica di speranza» .</a:t>
            </a:r>
            <a:r>
              <a:rPr lang="it-IT" sz="2400" dirty="0" smtClean="0">
                <a:solidFill>
                  <a:schemeClr val="bg1"/>
                </a:solidFill>
                <a:effectLst/>
                <a:latin typeface="Adobe Caslon Pro" panose="0205050205050A020403" pitchFamily="18" charset="0"/>
              </a:rPr>
              <a:t> </a:t>
            </a:r>
            <a:endParaRPr lang="it-IT" sz="2400" dirty="0">
              <a:solidFill>
                <a:prstClr val="black"/>
              </a:solidFill>
              <a:latin typeface="Adobe Caslon Pro" panose="0205050205050A020403" pitchFamily="18" charset="0"/>
            </a:endParaRPr>
          </a:p>
        </p:txBody>
      </p:sp>
    </p:spTree>
    <p:extLst>
      <p:ext uri="{BB962C8B-B14F-4D97-AF65-F5344CB8AC3E}">
        <p14:creationId xmlns:p14="http://schemas.microsoft.com/office/powerpoint/2010/main" val="29092550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7128792" cy="5970865"/>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pPr algn="just"/>
            <a:endParaRPr lang="it-IT" sz="2000" dirty="0">
              <a:solidFill>
                <a:prstClr val="black"/>
              </a:solidFill>
              <a:latin typeface="Magik" pitchFamily="2" charset="0"/>
            </a:endParaRPr>
          </a:p>
          <a:p>
            <a:pPr algn="just"/>
            <a:r>
              <a:rPr lang="it-IT" sz="2500" dirty="0" smtClean="0">
                <a:solidFill>
                  <a:prstClr val="black"/>
                </a:solidFill>
              </a:rPr>
              <a:t>9. La forza dell’amore</a:t>
            </a:r>
          </a:p>
          <a:p>
            <a:pPr algn="just"/>
            <a:endParaRPr lang="it-IT" sz="2400" dirty="0" smtClean="0">
              <a:solidFill>
                <a:prstClr val="black"/>
              </a:solidFill>
            </a:endParaRPr>
          </a:p>
          <a:p>
            <a:pPr algn="just"/>
            <a:r>
              <a:rPr lang="it-IT" sz="2700" dirty="0" smtClean="0">
                <a:solidFill>
                  <a:prstClr val="black"/>
                </a:solidFill>
                <a:latin typeface="Adobe Caslon Pro" panose="0205050205050A020403" pitchFamily="18" charset="0"/>
              </a:rPr>
              <a:t>La </a:t>
            </a:r>
            <a:r>
              <a:rPr lang="it-IT" sz="2700" dirty="0">
                <a:solidFill>
                  <a:prstClr val="black"/>
                </a:solidFill>
                <a:latin typeface="Adobe Caslon Pro" panose="0205050205050A020403" pitchFamily="18" charset="0"/>
              </a:rPr>
              <a:t>famiglia è un viaggio impegnativo, come lo è tutta la vita, del resto. E sono incalcolabili la forza, la carica di umanità in essa contenute: l’aiuto reciproco, le relazioni che crescono con il crescere delle persone, la generatività, l’accompagnamento educativo, la condivisione delle gioie e delle difficoltà. </a:t>
            </a:r>
          </a:p>
          <a:p>
            <a:pPr algn="just"/>
            <a:r>
              <a:rPr lang="it-IT" sz="2700" dirty="0">
                <a:solidFill>
                  <a:prstClr val="black"/>
                </a:solidFill>
                <a:latin typeface="Adobe Caslon Pro" panose="0205050205050A020403" pitchFamily="18" charset="0"/>
              </a:rPr>
              <a:t>La famiglia è il luogo in cui si vive la «gioia dell’amore». </a:t>
            </a:r>
            <a:endParaRPr lang="it-IT" sz="2700" b="1" i="1" dirty="0">
              <a:solidFill>
                <a:prstClr val="black"/>
              </a:solidFill>
              <a:latin typeface="Adobe Caslon Pro" panose="0205050205050A020403" pitchFamily="18" charset="0"/>
            </a:endParaRPr>
          </a:p>
        </p:txBody>
      </p:sp>
    </p:spTree>
    <p:extLst>
      <p:ext uri="{BB962C8B-B14F-4D97-AF65-F5344CB8AC3E}">
        <p14:creationId xmlns:p14="http://schemas.microsoft.com/office/powerpoint/2010/main" val="5076911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5309146"/>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pPr algn="just"/>
            <a:endParaRPr lang="it-IT" dirty="0">
              <a:solidFill>
                <a:prstClr val="black"/>
              </a:solidFill>
              <a:latin typeface="Magik" pitchFamily="2" charset="0"/>
            </a:endParaRPr>
          </a:p>
          <a:p>
            <a:pPr algn="just"/>
            <a:r>
              <a:rPr lang="it-IT" sz="2800" dirty="0" smtClean="0">
                <a:solidFill>
                  <a:prstClr val="black"/>
                </a:solidFill>
                <a:latin typeface="Adobe Caslon Pro" panose="0205050205050A020403" pitchFamily="18" charset="0"/>
              </a:rPr>
              <a:t>Il </a:t>
            </a:r>
            <a:r>
              <a:rPr lang="it-IT" sz="2800" dirty="0">
                <a:solidFill>
                  <a:prstClr val="black"/>
                </a:solidFill>
                <a:latin typeface="Adobe Caslon Pro" panose="0205050205050A020403" pitchFamily="18" charset="0"/>
              </a:rPr>
              <a:t>primo compito dei pastori deve essere quello di custodire questa gioia e di valorizzare ciò che è attrattivo nella vita familiare. È una esperienza fragile e complessa — e per questo ricca —, che mette in gioco non le idee, ma le persone. Del resto, «nessuna famiglia è una realtà perfetta e confezionata una volta per sempre, ma richiede un graduale sviluppo della propria capacità di amare» (AL 325) </a:t>
            </a:r>
            <a:endParaRPr lang="it-IT" sz="2800" b="1" i="1" dirty="0">
              <a:solidFill>
                <a:prstClr val="black"/>
              </a:solidFill>
              <a:latin typeface="Adobe Caslon Pro" panose="0205050205050A020403" pitchFamily="18" charset="0"/>
            </a:endParaRPr>
          </a:p>
        </p:txBody>
      </p:sp>
    </p:spTree>
    <p:extLst>
      <p:ext uri="{BB962C8B-B14F-4D97-AF65-F5344CB8AC3E}">
        <p14:creationId xmlns:p14="http://schemas.microsoft.com/office/powerpoint/2010/main" val="290255153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5155257"/>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endParaRPr lang="it-IT" dirty="0">
              <a:solidFill>
                <a:prstClr val="black"/>
              </a:solidFill>
              <a:latin typeface="Magik" pitchFamily="2" charset="0"/>
            </a:endParaRPr>
          </a:p>
          <a:p>
            <a:pPr algn="just"/>
            <a:r>
              <a:rPr lang="it-IT" sz="3200" dirty="0">
                <a:solidFill>
                  <a:prstClr val="black"/>
                </a:solidFill>
                <a:latin typeface="Magik" pitchFamily="2" charset="0"/>
              </a:rPr>
              <a:t> </a:t>
            </a:r>
            <a:r>
              <a:rPr lang="it-IT" sz="2800" dirty="0">
                <a:solidFill>
                  <a:prstClr val="black"/>
                </a:solidFill>
                <a:latin typeface="Adobe Caslon Pro" panose="0205050205050A020403" pitchFamily="18" charset="0"/>
              </a:rPr>
              <a:t>Il titolo, nel suo riferimento alla gioia, è assonante nell’ispirazione alla </a:t>
            </a:r>
            <a:r>
              <a:rPr lang="it-IT" sz="2800" i="1" dirty="0" err="1">
                <a:solidFill>
                  <a:prstClr val="black"/>
                </a:solidFill>
                <a:latin typeface="Adobe Caslon Pro" panose="0205050205050A020403" pitchFamily="18" charset="0"/>
              </a:rPr>
              <a:t>Evangelii</a:t>
            </a:r>
            <a:r>
              <a:rPr lang="it-IT" sz="2800" i="1" dirty="0">
                <a:solidFill>
                  <a:prstClr val="black"/>
                </a:solidFill>
                <a:latin typeface="Adobe Caslon Pro" panose="0205050205050A020403" pitchFamily="18" charset="0"/>
              </a:rPr>
              <a:t> </a:t>
            </a:r>
            <a:r>
              <a:rPr lang="it-IT" sz="2800" i="1" dirty="0" err="1">
                <a:solidFill>
                  <a:prstClr val="black"/>
                </a:solidFill>
                <a:latin typeface="Adobe Caslon Pro" panose="0205050205050A020403" pitchFamily="18" charset="0"/>
              </a:rPr>
              <a:t>gaudium</a:t>
            </a:r>
            <a:r>
              <a:rPr lang="it-IT" sz="2800" i="1" dirty="0">
                <a:solidFill>
                  <a:prstClr val="black"/>
                </a:solidFill>
                <a:latin typeface="Adobe Caslon Pro" panose="0205050205050A020403" pitchFamily="18" charset="0"/>
              </a:rPr>
              <a:t> </a:t>
            </a:r>
            <a:r>
              <a:rPr lang="it-IT" sz="2800" dirty="0">
                <a:solidFill>
                  <a:prstClr val="black"/>
                </a:solidFill>
                <a:latin typeface="Adobe Caslon Pro" panose="0205050205050A020403" pitchFamily="18" charset="0"/>
              </a:rPr>
              <a:t>(EG), la precedente Esortazione apostolica. </a:t>
            </a:r>
          </a:p>
          <a:p>
            <a:pPr algn="just"/>
            <a:endParaRPr lang="it-IT" dirty="0">
              <a:solidFill>
                <a:prstClr val="black"/>
              </a:solidFill>
              <a:latin typeface="Adobe Caslon Pro" panose="0205050205050A020403" pitchFamily="18" charset="0"/>
            </a:endParaRPr>
          </a:p>
          <a:p>
            <a:pPr algn="just"/>
            <a:r>
              <a:rPr lang="it-IT" sz="2800" dirty="0">
                <a:solidFill>
                  <a:prstClr val="black"/>
                </a:solidFill>
                <a:latin typeface="Adobe Caslon Pro" panose="0205050205050A020403" pitchFamily="18" charset="0"/>
              </a:rPr>
              <a:t>Questa è la fondamentale certezza di Papa Francesco: «La gioia del Vangelo riempie il cuore e la vita intera di coloro che si incontrano con Gesù» (EG 1).</a:t>
            </a:r>
          </a:p>
        </p:txBody>
      </p:sp>
    </p:spTree>
    <p:extLst>
      <p:ext uri="{BB962C8B-B14F-4D97-AF65-F5344CB8AC3E}">
        <p14:creationId xmlns:p14="http://schemas.microsoft.com/office/powerpoint/2010/main" val="13901157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5986254"/>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endParaRPr lang="it-IT" sz="2400" dirty="0">
              <a:solidFill>
                <a:prstClr val="white"/>
              </a:solidFill>
            </a:endParaRPr>
          </a:p>
          <a:p>
            <a:pPr marL="457200" indent="-457200">
              <a:buFontTx/>
              <a:buAutoNum type="arabicPeriod"/>
            </a:pPr>
            <a:r>
              <a:rPr lang="it-IT" sz="2500" b="1" cap="small" dirty="0">
                <a:solidFill>
                  <a:prstClr val="black"/>
                </a:solidFill>
                <a:latin typeface="Adobe Caslon Pro" panose="0205050205050A020403" pitchFamily="18" charset="0"/>
              </a:rPr>
              <a:t>Il metodo</a:t>
            </a:r>
          </a:p>
          <a:p>
            <a:endParaRPr lang="it-IT" sz="1000" dirty="0">
              <a:solidFill>
                <a:prstClr val="black"/>
              </a:solidFill>
              <a:latin typeface="Adobe Caslon Pro" panose="0205050205050A020403" pitchFamily="18" charset="0"/>
            </a:endParaRPr>
          </a:p>
          <a:p>
            <a:pPr algn="just"/>
            <a:r>
              <a:rPr lang="it-IT" sz="2500" b="1" dirty="0">
                <a:solidFill>
                  <a:prstClr val="black"/>
                </a:solidFill>
                <a:latin typeface="Adobe Caslon Pro" panose="0205050205050A020403" pitchFamily="18" charset="0"/>
              </a:rPr>
              <a:t>Sinodo</a:t>
            </a:r>
            <a:r>
              <a:rPr lang="it-IT" sz="2500" dirty="0">
                <a:solidFill>
                  <a:prstClr val="black"/>
                </a:solidFill>
                <a:latin typeface="Adobe Caslon Pro" panose="0205050205050A020403" pitchFamily="18" charset="0"/>
              </a:rPr>
              <a:t>. “</a:t>
            </a:r>
            <a:r>
              <a:rPr lang="it-IT" sz="2500" dirty="0" err="1">
                <a:solidFill>
                  <a:prstClr val="black"/>
                </a:solidFill>
                <a:latin typeface="Adobe Caslon Pro" panose="0205050205050A020403" pitchFamily="18" charset="0"/>
              </a:rPr>
              <a:t>Sun-odòs</a:t>
            </a:r>
            <a:r>
              <a:rPr lang="it-IT" sz="2500" dirty="0">
                <a:solidFill>
                  <a:prstClr val="black"/>
                </a:solidFill>
                <a:latin typeface="Adobe Caslon Pro" panose="0205050205050A020403" pitchFamily="18" charset="0"/>
              </a:rPr>
              <a:t>”, cioè “strada (percorsa) insieme”: i due Sinodi del 2014 e 2015, vissuti “</a:t>
            </a:r>
            <a:r>
              <a:rPr lang="it-IT" sz="2500" dirty="0" err="1">
                <a:solidFill>
                  <a:prstClr val="black"/>
                </a:solidFill>
                <a:latin typeface="Adobe Caslon Pro" panose="0205050205050A020403" pitchFamily="18" charset="0"/>
              </a:rPr>
              <a:t>cum</a:t>
            </a:r>
            <a:r>
              <a:rPr lang="it-IT" sz="2500" dirty="0">
                <a:solidFill>
                  <a:prstClr val="black"/>
                </a:solidFill>
                <a:latin typeface="Adobe Caslon Pro" panose="0205050205050A020403" pitchFamily="18" charset="0"/>
              </a:rPr>
              <a:t> Petro e sub Petro”, espressione della collegialità e dell’esercizio del primato papale come servizio all’unità della Chiesa. </a:t>
            </a:r>
          </a:p>
          <a:p>
            <a:pPr algn="just"/>
            <a:endParaRPr lang="it-IT" sz="1000" dirty="0">
              <a:solidFill>
                <a:prstClr val="black"/>
              </a:solidFill>
              <a:latin typeface="Adobe Caslon Pro" panose="0205050205050A020403" pitchFamily="18" charset="0"/>
            </a:endParaRPr>
          </a:p>
          <a:p>
            <a:pPr algn="just"/>
            <a:r>
              <a:rPr lang="it-IT" sz="2500" b="1" dirty="0">
                <a:solidFill>
                  <a:prstClr val="black"/>
                </a:solidFill>
                <a:latin typeface="Adobe Caslon Pro" panose="0205050205050A020403" pitchFamily="18" charset="0"/>
              </a:rPr>
              <a:t>Esodo</a:t>
            </a:r>
            <a:r>
              <a:rPr lang="it-IT" sz="2500" dirty="0">
                <a:solidFill>
                  <a:prstClr val="black"/>
                </a:solidFill>
                <a:latin typeface="Adobe Caslon Pro" panose="0205050205050A020403" pitchFamily="18" charset="0"/>
              </a:rPr>
              <a:t>. “Ex-</a:t>
            </a:r>
            <a:r>
              <a:rPr lang="it-IT" sz="2500" dirty="0" err="1">
                <a:solidFill>
                  <a:prstClr val="black"/>
                </a:solidFill>
                <a:latin typeface="Adobe Caslon Pro" panose="0205050205050A020403" pitchFamily="18" charset="0"/>
              </a:rPr>
              <a:t>odòs</a:t>
            </a:r>
            <a:r>
              <a:rPr lang="it-IT" sz="2500" dirty="0">
                <a:solidFill>
                  <a:prstClr val="black"/>
                </a:solidFill>
                <a:latin typeface="Adobe Caslon Pro" panose="0205050205050A020403" pitchFamily="18" charset="0"/>
              </a:rPr>
              <a:t>”, cioè “fuori strada”, su strade diverse dal solito: la Chiesa in uscita di Papa </a:t>
            </a:r>
            <a:r>
              <a:rPr lang="it-IT" sz="2500" dirty="0" err="1">
                <a:solidFill>
                  <a:prstClr val="black"/>
                </a:solidFill>
                <a:latin typeface="Adobe Caslon Pro" panose="0205050205050A020403" pitchFamily="18" charset="0"/>
              </a:rPr>
              <a:t>Fancesco</a:t>
            </a:r>
            <a:r>
              <a:rPr lang="it-IT" sz="2500" dirty="0">
                <a:solidFill>
                  <a:prstClr val="black"/>
                </a:solidFill>
                <a:latin typeface="Adobe Caslon Pro" panose="0205050205050A020403" pitchFamily="18" charset="0"/>
              </a:rPr>
              <a:t> (cfr. il programma delineato in </a:t>
            </a:r>
            <a:r>
              <a:rPr lang="it-IT" sz="2500" i="1" dirty="0" err="1">
                <a:solidFill>
                  <a:prstClr val="black"/>
                </a:solidFill>
                <a:latin typeface="Adobe Caslon Pro" panose="0205050205050A020403" pitchFamily="18" charset="0"/>
              </a:rPr>
              <a:t>Evangelii</a:t>
            </a:r>
            <a:r>
              <a:rPr lang="it-IT" sz="2500" i="1" dirty="0">
                <a:solidFill>
                  <a:prstClr val="black"/>
                </a:solidFill>
                <a:latin typeface="Adobe Caslon Pro" panose="0205050205050A020403" pitchFamily="18" charset="0"/>
              </a:rPr>
              <a:t> </a:t>
            </a:r>
            <a:r>
              <a:rPr lang="it-IT" sz="2500" i="1" dirty="0" err="1">
                <a:solidFill>
                  <a:prstClr val="black"/>
                </a:solidFill>
                <a:latin typeface="Adobe Caslon Pro" panose="0205050205050A020403" pitchFamily="18" charset="0"/>
              </a:rPr>
              <a:t>gaudium</a:t>
            </a:r>
            <a:r>
              <a:rPr lang="it-IT" sz="2500" dirty="0">
                <a:solidFill>
                  <a:prstClr val="black"/>
                </a:solidFill>
                <a:latin typeface="Adobe Caslon Pro" panose="0205050205050A020403" pitchFamily="18" charset="0"/>
              </a:rPr>
              <a:t>). </a:t>
            </a:r>
          </a:p>
          <a:p>
            <a:pPr algn="just"/>
            <a:endParaRPr lang="it-IT" sz="2400" b="1" i="1" dirty="0">
              <a:solidFill>
                <a:srgbClr val="FF5050"/>
              </a:solidFill>
              <a:latin typeface="Adobe Caslon Pro" panose="0205050205050A020403" pitchFamily="18" charset="0"/>
            </a:endParaRPr>
          </a:p>
        </p:txBody>
      </p:sp>
    </p:spTree>
    <p:extLst>
      <p:ext uri="{BB962C8B-B14F-4D97-AF65-F5344CB8AC3E}">
        <p14:creationId xmlns:p14="http://schemas.microsoft.com/office/powerpoint/2010/main" val="32649278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6078587"/>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pPr algn="just"/>
            <a:endParaRPr lang="it-IT" b="1" i="1" dirty="0" smtClean="0">
              <a:solidFill>
                <a:srgbClr val="FF5050"/>
              </a:solidFill>
              <a:latin typeface="Berlin Sans FB" panose="020E0602020502020306" pitchFamily="34" charset="0"/>
            </a:endParaRPr>
          </a:p>
          <a:p>
            <a:pPr algn="just"/>
            <a:endParaRPr lang="it-IT" b="1" i="1" dirty="0">
              <a:solidFill>
                <a:srgbClr val="FF5050"/>
              </a:solidFill>
              <a:latin typeface="Berlin Sans FB" panose="020E0602020502020306" pitchFamily="34" charset="0"/>
            </a:endParaRPr>
          </a:p>
          <a:p>
            <a:pPr algn="just"/>
            <a:r>
              <a:rPr lang="it-IT" sz="3200" dirty="0">
                <a:solidFill>
                  <a:prstClr val="black"/>
                </a:solidFill>
                <a:latin typeface="Adobe Caslon Pro" panose="0205050205050A020403" pitchFamily="18" charset="0"/>
              </a:rPr>
              <a:t>«Non mi stancherò di ripetere quelle parole di Benedetto XVI che ci conducono al centro del Vangelo: “All’inizio dell’essere cristiano non c’è una decisione etica o una grande idea, bensì l’incontro con un avvenimento, con una Persona, che dà alla vita un nuovo orizzonte e, con ciò, la direzione decisiva”» (EG 7). </a:t>
            </a:r>
            <a:endParaRPr lang="it-IT" sz="3200" b="1" i="1" dirty="0">
              <a:solidFill>
                <a:prstClr val="black"/>
              </a:solidFill>
              <a:latin typeface="Adobe Caslon Pro" panose="0205050205050A020403" pitchFamily="18" charset="0"/>
            </a:endParaRPr>
          </a:p>
        </p:txBody>
      </p:sp>
    </p:spTree>
    <p:extLst>
      <p:ext uri="{BB962C8B-B14F-4D97-AF65-F5344CB8AC3E}">
        <p14:creationId xmlns:p14="http://schemas.microsoft.com/office/powerpoint/2010/main" val="396186877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5309146"/>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pPr algn="just"/>
            <a:endParaRPr lang="it-IT" dirty="0">
              <a:solidFill>
                <a:prstClr val="black"/>
              </a:solidFill>
              <a:latin typeface="Magik" pitchFamily="2" charset="0"/>
            </a:endParaRPr>
          </a:p>
          <a:p>
            <a:pPr algn="just"/>
            <a:endParaRPr lang="it-IT" sz="3200" dirty="0">
              <a:solidFill>
                <a:prstClr val="black"/>
              </a:solidFill>
            </a:endParaRPr>
          </a:p>
          <a:p>
            <a:pPr algn="just"/>
            <a:r>
              <a:rPr lang="it-IT" sz="3200" dirty="0">
                <a:solidFill>
                  <a:prstClr val="black"/>
                </a:solidFill>
                <a:latin typeface="Adobe Caslon Pro" panose="0205050205050A020403" pitchFamily="18" charset="0"/>
              </a:rPr>
              <a:t>Questa Esortazione è, dunque, innanzitutto un messaggio di fede in un tempo nel quale il «mettersi in gioco» nella vita familiare è diventato qualcosa di complesso. L’uomo e la donna stanno interpretando se stessi in maniera diversa dal passato, con categorie diverse. </a:t>
            </a:r>
            <a:endParaRPr lang="it-IT" sz="3200" b="1" i="1" dirty="0">
              <a:solidFill>
                <a:prstClr val="black"/>
              </a:solidFill>
              <a:latin typeface="Adobe Caslon Pro" panose="0205050205050A020403" pitchFamily="18" charset="0"/>
            </a:endParaRPr>
          </a:p>
        </p:txBody>
      </p:sp>
    </p:spTree>
    <p:extLst>
      <p:ext uri="{BB962C8B-B14F-4D97-AF65-F5344CB8AC3E}">
        <p14:creationId xmlns:p14="http://schemas.microsoft.com/office/powerpoint/2010/main" val="233495277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5093702"/>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pPr algn="just"/>
            <a:endParaRPr lang="it-IT" b="1" i="1" dirty="0">
              <a:solidFill>
                <a:srgbClr val="FF5050"/>
              </a:solidFill>
              <a:latin typeface="Berlin Sans FB" panose="020E0602020502020306" pitchFamily="34" charset="0"/>
            </a:endParaRPr>
          </a:p>
          <a:p>
            <a:pPr algn="just"/>
            <a:r>
              <a:rPr lang="it-IT" sz="3000" dirty="0">
                <a:solidFill>
                  <a:prstClr val="black"/>
                </a:solidFill>
                <a:latin typeface="Adobe Caslon Pro" panose="0205050205050A020403" pitchFamily="18" charset="0"/>
              </a:rPr>
              <a:t>Sembra che l’uomo a cui la Chiesa si rivolge oggi non riesca più a comprendere il suo linguaggio come una volta, o non lo consideri comunque sufficiente, o non ne avverta la potenza di </a:t>
            </a:r>
            <a:r>
              <a:rPr lang="it-IT" sz="3000" i="1" dirty="0" err="1">
                <a:solidFill>
                  <a:prstClr val="black"/>
                </a:solidFill>
                <a:latin typeface="Adobe Caslon Pro" panose="0205050205050A020403" pitchFamily="18" charset="0"/>
              </a:rPr>
              <a:t>laetitia</a:t>
            </a:r>
            <a:r>
              <a:rPr lang="it-IT" sz="3000" dirty="0">
                <a:solidFill>
                  <a:prstClr val="black"/>
                </a:solidFill>
                <a:latin typeface="Adobe Caslon Pro" panose="0205050205050A020403" pitchFamily="18" charset="0"/>
              </a:rPr>
              <a:t>. </a:t>
            </a:r>
          </a:p>
          <a:p>
            <a:pPr algn="just"/>
            <a:endParaRPr lang="it-IT" sz="3200" dirty="0">
              <a:solidFill>
                <a:prstClr val="black"/>
              </a:solidFill>
              <a:latin typeface="Adobe Caslon Pro" panose="0205050205050A020403" pitchFamily="18" charset="0"/>
            </a:endParaRPr>
          </a:p>
          <a:p>
            <a:pPr algn="just"/>
            <a:r>
              <a:rPr lang="it-IT" sz="3000" dirty="0">
                <a:solidFill>
                  <a:prstClr val="black"/>
                </a:solidFill>
                <a:latin typeface="Adobe Caslon Pro" panose="0205050205050A020403" pitchFamily="18" charset="0"/>
              </a:rPr>
              <a:t>Come porsi in maniera corretta, cioè evangelica, davanti a queste sfide? </a:t>
            </a:r>
            <a:endParaRPr lang="it-IT" sz="3000" b="1" i="1" dirty="0">
              <a:solidFill>
                <a:prstClr val="black"/>
              </a:solidFill>
              <a:latin typeface="Adobe Caslon Pro" panose="0205050205050A020403" pitchFamily="18" charset="0"/>
            </a:endParaRPr>
          </a:p>
        </p:txBody>
      </p:sp>
    </p:spTree>
    <p:extLst>
      <p:ext uri="{BB962C8B-B14F-4D97-AF65-F5344CB8AC3E}">
        <p14:creationId xmlns:p14="http://schemas.microsoft.com/office/powerpoint/2010/main" val="201221868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5370701"/>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pPr algn="just"/>
            <a:endParaRPr lang="it-IT" b="1" i="1" dirty="0" smtClean="0">
              <a:solidFill>
                <a:srgbClr val="FF5050"/>
              </a:solidFill>
              <a:latin typeface="Magik" pitchFamily="2" charset="0"/>
            </a:endParaRPr>
          </a:p>
          <a:p>
            <a:pPr algn="just"/>
            <a:endParaRPr lang="it-IT" b="1" i="1" dirty="0">
              <a:solidFill>
                <a:srgbClr val="FF5050"/>
              </a:solidFill>
              <a:latin typeface="Magik" pitchFamily="2" charset="0"/>
            </a:endParaRPr>
          </a:p>
          <a:p>
            <a:pPr algn="just"/>
            <a:r>
              <a:rPr lang="it-IT" sz="3000" dirty="0">
                <a:solidFill>
                  <a:prstClr val="black"/>
                </a:solidFill>
                <a:latin typeface="Adobe Caslon Pro" panose="0205050205050A020403" pitchFamily="18" charset="0"/>
              </a:rPr>
              <a:t>Occorre precisare bene l’argomento dell’Esortazione. Esso è, come dice chiaramente il sottotitolo, «sull’amore nella famiglia». Pertanto non è sulla dottrina del matrimonio e della famiglia. </a:t>
            </a:r>
          </a:p>
          <a:p>
            <a:pPr algn="just"/>
            <a:endParaRPr lang="it-IT" sz="3200" b="1" i="1" dirty="0">
              <a:solidFill>
                <a:prstClr val="black"/>
              </a:solidFill>
              <a:latin typeface="Adobe Caslon Pro" panose="0205050205050A020403" pitchFamily="18" charset="0"/>
            </a:endParaRPr>
          </a:p>
          <a:p>
            <a:pPr algn="just"/>
            <a:r>
              <a:rPr lang="it-IT" sz="3000" dirty="0">
                <a:solidFill>
                  <a:prstClr val="black"/>
                </a:solidFill>
                <a:latin typeface="Adobe Caslon Pro" panose="0205050205050A020403" pitchFamily="18" charset="0"/>
              </a:rPr>
              <a:t>In realtà qui si mette a fuoco ciò che conta davvero: l’amore. </a:t>
            </a:r>
            <a:endParaRPr lang="it-IT" sz="3000" b="1" i="1" dirty="0">
              <a:solidFill>
                <a:prstClr val="black"/>
              </a:solidFill>
              <a:latin typeface="Adobe Caslon Pro" panose="0205050205050A020403" pitchFamily="18" charset="0"/>
            </a:endParaRPr>
          </a:p>
        </p:txBody>
      </p:sp>
    </p:spTree>
    <p:extLst>
      <p:ext uri="{BB962C8B-B14F-4D97-AF65-F5344CB8AC3E}">
        <p14:creationId xmlns:p14="http://schemas.microsoft.com/office/powerpoint/2010/main" val="201718834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5663089"/>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smtClean="0">
              <a:solidFill>
                <a:srgbClr val="002060"/>
              </a:solidFill>
              <a:latin typeface="Berlin Sans FB" panose="020E0602020502020306" pitchFamily="34" charset="0"/>
            </a:endParaRPr>
          </a:p>
          <a:p>
            <a:pPr algn="ctr"/>
            <a:endParaRPr lang="it-IT" sz="900" b="1" i="1" dirty="0">
              <a:solidFill>
                <a:srgbClr val="002060"/>
              </a:solidFill>
              <a:latin typeface="Berlin Sans FB" panose="020E0602020502020306" pitchFamily="34" charset="0"/>
            </a:endParaRPr>
          </a:p>
          <a:p>
            <a:pPr algn="just"/>
            <a:endParaRPr lang="it-IT" dirty="0">
              <a:solidFill>
                <a:prstClr val="black"/>
              </a:solidFill>
              <a:latin typeface="Magik" pitchFamily="2" charset="0"/>
            </a:endParaRPr>
          </a:p>
          <a:p>
            <a:pPr algn="just"/>
            <a:r>
              <a:rPr lang="it-IT" sz="3000" dirty="0">
                <a:solidFill>
                  <a:prstClr val="black"/>
                </a:solidFill>
                <a:latin typeface="Adobe Caslon Pro" panose="0205050205050A020403" pitchFamily="18" charset="0"/>
              </a:rPr>
              <a:t>Tutto il documento insiste su un lavoro pastorale per assicurare la crescita dell’amore: «Tutto questo si realizza in un cammino di permanente </a:t>
            </a:r>
            <a:r>
              <a:rPr lang="it-IT" sz="3000" i="1" dirty="0">
                <a:solidFill>
                  <a:prstClr val="black"/>
                </a:solidFill>
                <a:latin typeface="Adobe Caslon Pro" panose="0205050205050A020403" pitchFamily="18" charset="0"/>
              </a:rPr>
              <a:t>crescita</a:t>
            </a:r>
            <a:r>
              <a:rPr lang="it-IT" sz="3000" dirty="0">
                <a:solidFill>
                  <a:prstClr val="black"/>
                </a:solidFill>
                <a:latin typeface="Adobe Caslon Pro" panose="0205050205050A020403" pitchFamily="18" charset="0"/>
              </a:rPr>
              <a:t>. Questa forma così particolare di amore che è il matrimonio, è chiamata ad una costante </a:t>
            </a:r>
            <a:r>
              <a:rPr lang="it-IT" sz="3000" i="1" dirty="0">
                <a:solidFill>
                  <a:prstClr val="black"/>
                </a:solidFill>
                <a:latin typeface="Adobe Caslon Pro" panose="0205050205050A020403" pitchFamily="18" charset="0"/>
              </a:rPr>
              <a:t>maturazione</a:t>
            </a:r>
            <a:r>
              <a:rPr lang="it-IT" sz="3000" dirty="0">
                <a:solidFill>
                  <a:prstClr val="black"/>
                </a:solidFill>
                <a:latin typeface="Adobe Caslon Pro" panose="0205050205050A020403" pitchFamily="18" charset="0"/>
              </a:rPr>
              <a:t>, perché ad essa bisogna sempre applicare quello che san Tommaso d’Aquino diceva della carità:</a:t>
            </a:r>
            <a:endParaRPr lang="it-IT" sz="3000" b="1" i="1" dirty="0">
              <a:solidFill>
                <a:prstClr val="black"/>
              </a:solidFill>
              <a:latin typeface="Adobe Caslon Pro" panose="0205050205050A020403" pitchFamily="18" charset="0"/>
            </a:endParaRPr>
          </a:p>
        </p:txBody>
      </p:sp>
    </p:spTree>
    <p:extLst>
      <p:ext uri="{BB962C8B-B14F-4D97-AF65-F5344CB8AC3E}">
        <p14:creationId xmlns:p14="http://schemas.microsoft.com/office/powerpoint/2010/main" val="371963891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5524589"/>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pPr algn="just"/>
            <a:endParaRPr lang="it-IT" b="1" i="1" dirty="0">
              <a:solidFill>
                <a:srgbClr val="FF5050"/>
              </a:solidFill>
              <a:latin typeface="Magik" pitchFamily="2" charset="0"/>
            </a:endParaRPr>
          </a:p>
          <a:p>
            <a:pPr algn="just"/>
            <a:endParaRPr lang="it-IT" sz="1400" dirty="0">
              <a:solidFill>
                <a:prstClr val="black"/>
              </a:solidFill>
            </a:endParaRPr>
          </a:p>
          <a:p>
            <a:pPr algn="just"/>
            <a:r>
              <a:rPr lang="it-IT" sz="3200" dirty="0">
                <a:solidFill>
                  <a:prstClr val="black"/>
                </a:solidFill>
                <a:latin typeface="Adobe Caslon Pro" panose="0205050205050A020403" pitchFamily="18" charset="0"/>
              </a:rPr>
              <a:t>“La carità, in ragione della sua natura, non ha un limite di aumento, essendo essa una partecipazione dell’infinita carità, che è lo Spirito Santo. [...] Nemmeno da parte del soggetto le si può porre un limite, poiché col </a:t>
            </a:r>
            <a:r>
              <a:rPr lang="it-IT" sz="3200" i="1" dirty="0">
                <a:solidFill>
                  <a:prstClr val="black"/>
                </a:solidFill>
                <a:latin typeface="Adobe Caslon Pro" panose="0205050205050A020403" pitchFamily="18" charset="0"/>
              </a:rPr>
              <a:t>crescere </a:t>
            </a:r>
            <a:r>
              <a:rPr lang="it-IT" sz="3200" dirty="0">
                <a:solidFill>
                  <a:prstClr val="black"/>
                </a:solidFill>
                <a:latin typeface="Adobe Caslon Pro" panose="0205050205050A020403" pitchFamily="18" charset="0"/>
              </a:rPr>
              <a:t>della carità, cresce sempre più anche la capacità di un </a:t>
            </a:r>
            <a:r>
              <a:rPr lang="it-IT" sz="3200" i="1" dirty="0">
                <a:solidFill>
                  <a:prstClr val="black"/>
                </a:solidFill>
                <a:latin typeface="Adobe Caslon Pro" panose="0205050205050A020403" pitchFamily="18" charset="0"/>
              </a:rPr>
              <a:t>aumento </a:t>
            </a:r>
            <a:r>
              <a:rPr lang="it-IT" sz="3200" dirty="0">
                <a:solidFill>
                  <a:prstClr val="black"/>
                </a:solidFill>
                <a:latin typeface="Adobe Caslon Pro" panose="0205050205050A020403" pitchFamily="18" charset="0"/>
              </a:rPr>
              <a:t>ulteriore”» (AL 134)</a:t>
            </a:r>
            <a:endParaRPr lang="it-IT" sz="3200" b="1" i="1" dirty="0">
              <a:solidFill>
                <a:prstClr val="black"/>
              </a:solidFill>
              <a:latin typeface="Adobe Caslon Pro" panose="0205050205050A020403" pitchFamily="18" charset="0"/>
            </a:endParaRPr>
          </a:p>
        </p:txBody>
      </p:sp>
    </p:spTree>
    <p:extLst>
      <p:ext uri="{BB962C8B-B14F-4D97-AF65-F5344CB8AC3E}">
        <p14:creationId xmlns:p14="http://schemas.microsoft.com/office/powerpoint/2010/main" val="283936790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4755148"/>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pPr algn="just"/>
            <a:endParaRPr lang="it-IT" dirty="0">
              <a:solidFill>
                <a:prstClr val="black"/>
              </a:solidFill>
              <a:latin typeface="Magik" pitchFamily="2" charset="0"/>
            </a:endParaRPr>
          </a:p>
          <a:p>
            <a:pPr algn="just"/>
            <a:endParaRPr lang="it-IT" sz="2800" dirty="0">
              <a:solidFill>
                <a:prstClr val="black"/>
              </a:solidFill>
            </a:endParaRPr>
          </a:p>
          <a:p>
            <a:pPr algn="just"/>
            <a:r>
              <a:rPr lang="it-IT" sz="3200" dirty="0">
                <a:solidFill>
                  <a:prstClr val="black"/>
                </a:solidFill>
                <a:latin typeface="Adobe Caslon Pro" panose="0205050205050A020403" pitchFamily="18" charset="0"/>
              </a:rPr>
              <a:t>Questo, d’altra parte, significa pure che bisogna «smettere di pretendere dalle relazioni interpersonali una perfezione, una purezza di intenzioni e una coerenza che potremo trovare solo nel Regno definitivo» (AL 325) </a:t>
            </a:r>
            <a:endParaRPr lang="it-IT" sz="3200" b="1" i="1" dirty="0">
              <a:solidFill>
                <a:prstClr val="black"/>
              </a:solidFill>
              <a:latin typeface="Adobe Caslon Pro" panose="0205050205050A020403" pitchFamily="18" charset="0"/>
            </a:endParaRPr>
          </a:p>
        </p:txBody>
      </p:sp>
    </p:spTree>
    <p:extLst>
      <p:ext uri="{BB962C8B-B14F-4D97-AF65-F5344CB8AC3E}">
        <p14:creationId xmlns:p14="http://schemas.microsoft.com/office/powerpoint/2010/main" val="79061501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5401479"/>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pPr algn="just"/>
            <a:endParaRPr lang="it-IT" sz="2800" dirty="0" smtClean="0">
              <a:solidFill>
                <a:prstClr val="black"/>
              </a:solidFill>
            </a:endParaRPr>
          </a:p>
          <a:p>
            <a:pPr algn="just"/>
            <a:endParaRPr lang="it-IT" sz="2800" dirty="0">
              <a:solidFill>
                <a:prstClr val="black"/>
              </a:solidFill>
            </a:endParaRPr>
          </a:p>
          <a:p>
            <a:pPr algn="just"/>
            <a:r>
              <a:rPr lang="it-IT" sz="3200" dirty="0">
                <a:solidFill>
                  <a:prstClr val="black"/>
                </a:solidFill>
                <a:latin typeface="Adobe Caslon Pro" panose="0205050205050A020403" pitchFamily="18" charset="0"/>
              </a:rPr>
              <a:t>Papa Francesco lo scorso anno, nella sua visita a Prato, mentre apriva il Convegno di Firenze, affermò che «per un discepolo di Gesù nessun vicino può diventare lontano. Anzi, non esistono lontani che siano troppo distanti, ma soltanto prossimi da raggiungere»</a:t>
            </a:r>
            <a:endParaRPr lang="it-IT" sz="3200" b="1" i="1" dirty="0">
              <a:solidFill>
                <a:prstClr val="black"/>
              </a:solidFill>
              <a:latin typeface="Adobe Caslon Pro" panose="0205050205050A020403" pitchFamily="18" charset="0"/>
            </a:endParaRPr>
          </a:p>
        </p:txBody>
      </p:sp>
    </p:spTree>
    <p:extLst>
      <p:ext uri="{BB962C8B-B14F-4D97-AF65-F5344CB8AC3E}">
        <p14:creationId xmlns:p14="http://schemas.microsoft.com/office/powerpoint/2010/main" val="237086022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6540252"/>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pPr algn="just"/>
            <a:endParaRPr lang="it-IT" sz="2400" b="1" i="1" dirty="0">
              <a:solidFill>
                <a:prstClr val="black"/>
              </a:solidFill>
              <a:latin typeface="Berlin Sans FB" panose="020E0602020502020306" pitchFamily="34" charset="0"/>
            </a:endParaRPr>
          </a:p>
          <a:p>
            <a:pPr algn="just"/>
            <a:r>
              <a:rPr lang="it-IT" sz="2900" dirty="0">
                <a:solidFill>
                  <a:prstClr val="black"/>
                </a:solidFill>
                <a:latin typeface="Adobe Caslon Pro" panose="0205050205050A020403" pitchFamily="18" charset="0"/>
              </a:rPr>
              <a:t>Fra i padri sinodali è emersa la consapevolezza che «molte volte abbiamo agito con atteggiamento difensivo e sprechiamo le energie pastorali moltiplicando gli attacchi al mondo decadente, con poca capacità propositiva per indicare strade di felicità». Probabilmente è mancato nelle nostre comunità un annuncio gioioso del sacramento del matrimonio,  da vivere nell’attuale contesto culturale, con tutti i suoi limiti. </a:t>
            </a:r>
            <a:r>
              <a:rPr lang="it-IT" sz="2900" i="1" dirty="0">
                <a:solidFill>
                  <a:prstClr val="black"/>
                </a:solidFill>
                <a:latin typeface="Adobe Caslon Pro" panose="0205050205050A020403" pitchFamily="18" charset="0"/>
              </a:rPr>
              <a:t>Amoris Laetitia</a:t>
            </a:r>
            <a:r>
              <a:rPr lang="it-IT" sz="2900" dirty="0">
                <a:solidFill>
                  <a:prstClr val="black"/>
                </a:solidFill>
                <a:latin typeface="Adobe Caslon Pro" panose="0205050205050A020403" pitchFamily="18" charset="0"/>
              </a:rPr>
              <a:t>, 38</a:t>
            </a:r>
            <a:r>
              <a:rPr lang="it-IT" sz="2900" dirty="0" smtClean="0">
                <a:solidFill>
                  <a:prstClr val="black"/>
                </a:solidFill>
                <a:latin typeface="Adobe Caslon Pro" panose="0205050205050A020403" pitchFamily="18" charset="0"/>
              </a:rPr>
              <a:t>.</a:t>
            </a:r>
            <a:endParaRPr lang="it-IT" sz="2900" b="1" i="1" dirty="0">
              <a:solidFill>
                <a:srgbClr val="FF5050"/>
              </a:solidFill>
              <a:latin typeface="Adobe Caslon Pro" panose="0205050205050A020403" pitchFamily="18" charset="0"/>
            </a:endParaRPr>
          </a:p>
        </p:txBody>
      </p:sp>
    </p:spTree>
    <p:extLst>
      <p:ext uri="{BB962C8B-B14F-4D97-AF65-F5344CB8AC3E}">
        <p14:creationId xmlns:p14="http://schemas.microsoft.com/office/powerpoint/2010/main" val="145425726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5709255"/>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pPr algn="just"/>
            <a:endParaRPr lang="it-IT" sz="2400" b="1" i="1" dirty="0">
              <a:solidFill>
                <a:srgbClr val="FF5050"/>
              </a:solidFill>
              <a:latin typeface="Berlin Sans FB" panose="020E0602020502020306" pitchFamily="34" charset="0"/>
            </a:endParaRPr>
          </a:p>
          <a:p>
            <a:pPr algn="just"/>
            <a:r>
              <a:rPr lang="it-IT" sz="2800" dirty="0" smtClean="0">
                <a:solidFill>
                  <a:prstClr val="black"/>
                </a:solidFill>
                <a:latin typeface="Adobe Caslon Pro" panose="0205050205050A020403" pitchFamily="18" charset="0"/>
              </a:rPr>
              <a:t>C’è bisogno allora di un nuovo annuncio lieto sul matrimonio e, nello stesso tempo, di cucire una rete sociale solida, riscoprendo che insieme si possono superare anche crisi profonde. Ce lo raccontano i volti di tante belle famiglie, che si sono sostenute a vicenda e per le quali le cadute hanno segnato non l’interruzione di un percorso, ma una nuova opportunità di comunione. </a:t>
            </a:r>
          </a:p>
          <a:p>
            <a:pPr algn="just"/>
            <a:endParaRPr lang="it-IT" sz="2400" b="1" i="1" dirty="0">
              <a:solidFill>
                <a:srgbClr val="FF5050"/>
              </a:solidFill>
              <a:latin typeface="Adobe Caslon Pro" panose="0205050205050A020403" pitchFamily="18" charset="0"/>
            </a:endParaRPr>
          </a:p>
        </p:txBody>
      </p:sp>
    </p:spTree>
    <p:extLst>
      <p:ext uri="{BB962C8B-B14F-4D97-AF65-F5344CB8AC3E}">
        <p14:creationId xmlns:p14="http://schemas.microsoft.com/office/powerpoint/2010/main" val="12343845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5416868"/>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pPr algn="just"/>
            <a:endParaRPr lang="it-IT" sz="2400" dirty="0">
              <a:solidFill>
                <a:prstClr val="black"/>
              </a:solidFill>
              <a:latin typeface="Adobe Caslon Pro" panose="0205050205050A020403" pitchFamily="18" charset="0"/>
            </a:endParaRPr>
          </a:p>
          <a:p>
            <a:pPr algn="just"/>
            <a:r>
              <a:rPr lang="it-IT" sz="2600" b="1" dirty="0">
                <a:solidFill>
                  <a:prstClr val="black"/>
                </a:solidFill>
                <a:latin typeface="Adobe Caslon Pro" panose="0205050205050A020403" pitchFamily="18" charset="0"/>
              </a:rPr>
              <a:t>Misericordia.</a:t>
            </a:r>
            <a:r>
              <a:rPr lang="it-IT" sz="2600" dirty="0">
                <a:solidFill>
                  <a:prstClr val="black"/>
                </a:solidFill>
                <a:latin typeface="Adobe Caslon Pro" panose="0205050205050A020403" pitchFamily="18" charset="0"/>
              </a:rPr>
              <a:t> Il contesto di questo anno del giubileo non è semplice cornice, ma contenuto di ogni agire pastorale, secondo il cuore di Dio (cfr. </a:t>
            </a:r>
            <a:r>
              <a:rPr lang="it-IT" sz="2600" i="1" dirty="0" err="1">
                <a:solidFill>
                  <a:prstClr val="black"/>
                </a:solidFill>
                <a:latin typeface="Adobe Caslon Pro" panose="0205050205050A020403" pitchFamily="18" charset="0"/>
              </a:rPr>
              <a:t>Misericordiae</a:t>
            </a:r>
            <a:r>
              <a:rPr lang="it-IT" sz="2600" i="1" dirty="0">
                <a:solidFill>
                  <a:prstClr val="black"/>
                </a:solidFill>
                <a:latin typeface="Adobe Caslon Pro" panose="0205050205050A020403" pitchFamily="18" charset="0"/>
              </a:rPr>
              <a:t> </a:t>
            </a:r>
            <a:r>
              <a:rPr lang="it-IT" sz="2600" i="1" dirty="0" err="1">
                <a:solidFill>
                  <a:prstClr val="black"/>
                </a:solidFill>
                <a:latin typeface="Adobe Caslon Pro" panose="0205050205050A020403" pitchFamily="18" charset="0"/>
              </a:rPr>
              <a:t>vultus</a:t>
            </a:r>
            <a:r>
              <a:rPr lang="it-IT" sz="2600" dirty="0">
                <a:solidFill>
                  <a:prstClr val="black"/>
                </a:solidFill>
                <a:latin typeface="Adobe Caslon Pro" panose="0205050205050A020403" pitchFamily="18" charset="0"/>
              </a:rPr>
              <a:t>). </a:t>
            </a:r>
            <a:endParaRPr lang="it-IT" sz="2600" dirty="0" smtClean="0">
              <a:solidFill>
                <a:prstClr val="black"/>
              </a:solidFill>
              <a:latin typeface="Adobe Caslon Pro" panose="0205050205050A020403" pitchFamily="18" charset="0"/>
            </a:endParaRPr>
          </a:p>
          <a:p>
            <a:pPr algn="just"/>
            <a:endParaRPr lang="it-IT" sz="2500" dirty="0" smtClean="0">
              <a:solidFill>
                <a:prstClr val="black"/>
              </a:solidFill>
              <a:latin typeface="Adobe Caslon Pro" panose="0205050205050A020403" pitchFamily="18" charset="0"/>
            </a:endParaRPr>
          </a:p>
          <a:p>
            <a:pPr algn="just"/>
            <a:r>
              <a:rPr lang="it-IT" sz="2600" dirty="0" smtClean="0">
                <a:solidFill>
                  <a:prstClr val="black"/>
                </a:solidFill>
                <a:latin typeface="Adobe Caslon Pro" panose="0205050205050A020403" pitchFamily="18" charset="0"/>
              </a:rPr>
              <a:t>Non </a:t>
            </a:r>
            <a:r>
              <a:rPr lang="it-IT" sz="2600" dirty="0">
                <a:solidFill>
                  <a:prstClr val="black"/>
                </a:solidFill>
                <a:latin typeface="Adobe Caslon Pro" panose="0205050205050A020403" pitchFamily="18" charset="0"/>
              </a:rPr>
              <a:t>esistono giusti da una parte e peccatori dall’altra (gli “irregolari”), ma tutti siamo amati e accolti nell’abbraccio della Misericordia, forza positiva di trasformazione della vita. </a:t>
            </a:r>
          </a:p>
          <a:p>
            <a:pPr algn="just"/>
            <a:endParaRPr lang="it-IT" sz="2400" b="1" i="1" dirty="0">
              <a:solidFill>
                <a:srgbClr val="FF5050"/>
              </a:solidFill>
              <a:latin typeface="Berlin Sans FB" panose="020E0602020502020306" pitchFamily="34" charset="0"/>
            </a:endParaRPr>
          </a:p>
        </p:txBody>
      </p:sp>
    </p:spTree>
    <p:extLst>
      <p:ext uri="{BB962C8B-B14F-4D97-AF65-F5344CB8AC3E}">
        <p14:creationId xmlns:p14="http://schemas.microsoft.com/office/powerpoint/2010/main" val="15991080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4401205"/>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pPr algn="just"/>
            <a:endParaRPr lang="it-IT" sz="2400" b="1" i="1" dirty="0">
              <a:solidFill>
                <a:srgbClr val="FF5050"/>
              </a:solidFill>
              <a:latin typeface="Berlin Sans FB" panose="020E0602020502020306" pitchFamily="34" charset="0"/>
            </a:endParaRPr>
          </a:p>
          <a:p>
            <a:pPr algn="just"/>
            <a:endParaRPr lang="it-IT" sz="2700" dirty="0">
              <a:solidFill>
                <a:prstClr val="black"/>
              </a:solidFill>
            </a:endParaRPr>
          </a:p>
          <a:p>
            <a:pPr algn="just"/>
            <a:r>
              <a:rPr lang="it-IT" sz="2800" dirty="0">
                <a:solidFill>
                  <a:prstClr val="black"/>
                </a:solidFill>
                <a:latin typeface="Adobe Caslon Pro" panose="0205050205050A020403" pitchFamily="18" charset="0"/>
              </a:rPr>
              <a:t>«affidare a coppie più adulte il compito di seguire coppie più recenti del proprio vicinato, per incontrarle, seguirle nei loro inizi e proporre loro un percorso di crescita» </a:t>
            </a:r>
            <a:r>
              <a:rPr lang="it-IT" sz="2800" i="1" dirty="0">
                <a:solidFill>
                  <a:prstClr val="black"/>
                </a:solidFill>
                <a:latin typeface="Adobe Caslon Pro" panose="0205050205050A020403" pitchFamily="18" charset="0"/>
              </a:rPr>
              <a:t>Amoris Laetitia</a:t>
            </a:r>
            <a:r>
              <a:rPr lang="it-IT" sz="2800" dirty="0">
                <a:solidFill>
                  <a:prstClr val="black"/>
                </a:solidFill>
                <a:latin typeface="Adobe Caslon Pro" panose="0205050205050A020403" pitchFamily="18" charset="0"/>
              </a:rPr>
              <a:t>, 230.</a:t>
            </a:r>
          </a:p>
          <a:p>
            <a:pPr algn="just"/>
            <a:endParaRPr lang="it-IT" sz="2400" b="1" i="1" dirty="0">
              <a:solidFill>
                <a:srgbClr val="FF5050"/>
              </a:solidFill>
              <a:latin typeface="Berlin Sans FB" panose="020E0602020502020306" pitchFamily="34" charset="0"/>
            </a:endParaRPr>
          </a:p>
        </p:txBody>
      </p:sp>
    </p:spTree>
    <p:extLst>
      <p:ext uri="{BB962C8B-B14F-4D97-AF65-F5344CB8AC3E}">
        <p14:creationId xmlns:p14="http://schemas.microsoft.com/office/powerpoint/2010/main" val="71888193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6155531"/>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pPr algn="just"/>
            <a:endParaRPr lang="it-IT" sz="2400" b="1" i="1" dirty="0">
              <a:solidFill>
                <a:srgbClr val="FF5050"/>
              </a:solidFill>
              <a:latin typeface="Berlin Sans FB" panose="020E0602020502020306" pitchFamily="34" charset="0"/>
            </a:endParaRPr>
          </a:p>
          <a:p>
            <a:pPr algn="just"/>
            <a:r>
              <a:rPr lang="it-IT" sz="2500" b="1" dirty="0">
                <a:solidFill>
                  <a:prstClr val="black"/>
                </a:solidFill>
                <a:latin typeface="Adobe Caslon Pro" panose="0205050205050A020403" pitchFamily="18" charset="0"/>
              </a:rPr>
              <a:t>Un presbitero che cresce con le famiglie</a:t>
            </a:r>
            <a:endParaRPr lang="it-IT" sz="2500" dirty="0">
              <a:solidFill>
                <a:prstClr val="black"/>
              </a:solidFill>
              <a:latin typeface="Adobe Caslon Pro" panose="0205050205050A020403" pitchFamily="18" charset="0"/>
            </a:endParaRPr>
          </a:p>
          <a:p>
            <a:pPr algn="just"/>
            <a:r>
              <a:rPr lang="it-IT" sz="2800" dirty="0">
                <a:solidFill>
                  <a:prstClr val="black"/>
                </a:solidFill>
                <a:latin typeface="Adobe Caslon Pro" panose="0205050205050A020403" pitchFamily="18" charset="0"/>
              </a:rPr>
              <a:t>Perché anche i presbiteri possano crescere in questa sensibilità, occorrerà allora favorire nel periodo della formazione una migliore sinergia tra i seminaristi e belle famiglie che, nella loro fragilità, siano custodi della gioia che viene dal Vangelo. «In tal senso è salutare la combinazione di tempi di vita in seminario con altri di vita in parrocchia, che permettano di prendere maggior contatto con la realtà concreta delle famiglie» </a:t>
            </a:r>
            <a:r>
              <a:rPr lang="it-IT" sz="2800" i="1" dirty="0">
                <a:solidFill>
                  <a:prstClr val="black"/>
                </a:solidFill>
                <a:latin typeface="Adobe Caslon Pro" panose="0205050205050A020403" pitchFamily="18" charset="0"/>
              </a:rPr>
              <a:t>Amoris Laetitia</a:t>
            </a:r>
            <a:r>
              <a:rPr lang="it-IT" sz="2800" dirty="0">
                <a:solidFill>
                  <a:prstClr val="black"/>
                </a:solidFill>
                <a:latin typeface="Adobe Caslon Pro" panose="0205050205050A020403" pitchFamily="18" charset="0"/>
              </a:rPr>
              <a:t>, 203</a:t>
            </a:r>
            <a:r>
              <a:rPr lang="it-IT" sz="2800" dirty="0" smtClean="0">
                <a:solidFill>
                  <a:prstClr val="black"/>
                </a:solidFill>
                <a:latin typeface="Adobe Caslon Pro" panose="0205050205050A020403" pitchFamily="18" charset="0"/>
              </a:rPr>
              <a:t>.</a:t>
            </a:r>
            <a:endParaRPr lang="it-IT" sz="2800" b="1" i="1" dirty="0">
              <a:solidFill>
                <a:srgbClr val="FF5050"/>
              </a:solidFill>
              <a:latin typeface="Adobe Caslon Pro" panose="0205050205050A020403" pitchFamily="18" charset="0"/>
            </a:endParaRPr>
          </a:p>
        </p:txBody>
      </p:sp>
    </p:spTree>
    <p:extLst>
      <p:ext uri="{BB962C8B-B14F-4D97-AF65-F5344CB8AC3E}">
        <p14:creationId xmlns:p14="http://schemas.microsoft.com/office/powerpoint/2010/main" val="413458077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260648"/>
            <a:ext cx="6966881" cy="6263253"/>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pPr algn="just"/>
            <a:endParaRPr lang="it-IT" sz="2400" b="1" i="1" dirty="0">
              <a:solidFill>
                <a:prstClr val="black"/>
              </a:solidFill>
              <a:latin typeface="Berlin Sans FB" panose="020E0602020502020306" pitchFamily="34" charset="0"/>
            </a:endParaRPr>
          </a:p>
          <a:p>
            <a:pPr algn="just"/>
            <a:r>
              <a:rPr lang="it-IT" sz="2600" dirty="0">
                <a:solidFill>
                  <a:prstClr val="black"/>
                </a:solidFill>
                <a:latin typeface="Adobe Caslon Pro" panose="0205050205050A020403" pitchFamily="18" charset="0"/>
              </a:rPr>
              <a:t>È la santità del pannolino, delle discussioni con i figli adolescenti, dell’ultima bolletta che grava ulteriormente il bilancio familiare, o dell’accudire un familiare anziano: sono questioni che un sacerdote esperto di umanità e sapiente nella fede deve conoscere bene. Così anche i futuri preti potranno comunicare «il segreto di </a:t>
            </a:r>
            <a:r>
              <a:rPr lang="it-IT" sz="2600" dirty="0" err="1">
                <a:solidFill>
                  <a:prstClr val="black"/>
                </a:solidFill>
                <a:latin typeface="Adobe Caslon Pro" panose="0205050205050A020403" pitchFamily="18" charset="0"/>
              </a:rPr>
              <a:t>Nazaret</a:t>
            </a:r>
            <a:r>
              <a:rPr lang="it-IT" sz="2600" dirty="0">
                <a:solidFill>
                  <a:prstClr val="black"/>
                </a:solidFill>
                <a:latin typeface="Adobe Caslon Pro" panose="0205050205050A020403" pitchFamily="18" charset="0"/>
              </a:rPr>
              <a:t>, pieno di profumo di famiglia!»</a:t>
            </a:r>
            <a:r>
              <a:rPr lang="it-IT" sz="2600" baseline="30000" dirty="0">
                <a:solidFill>
                  <a:prstClr val="black"/>
                </a:solidFill>
                <a:latin typeface="Adobe Caslon Pro" panose="0205050205050A020403" pitchFamily="18" charset="0"/>
              </a:rPr>
              <a:t> </a:t>
            </a:r>
            <a:r>
              <a:rPr lang="it-IT" sz="2600" dirty="0">
                <a:solidFill>
                  <a:prstClr val="black"/>
                </a:solidFill>
                <a:latin typeface="Adobe Caslon Pro" panose="0205050205050A020403" pitchFamily="18" charset="0"/>
              </a:rPr>
              <a:t>e il celibato sarà l’occasione non per sfuggire dalle relazioni o arroccarsi su di sé, ma per amare ciascuno come unico, esprimendo sulla terra la paternità di Dio  </a:t>
            </a:r>
            <a:r>
              <a:rPr lang="it-IT" sz="2600" i="1" dirty="0">
                <a:solidFill>
                  <a:prstClr val="black"/>
                </a:solidFill>
                <a:latin typeface="Adobe Caslon Pro" panose="0205050205050A020403" pitchFamily="18" charset="0"/>
              </a:rPr>
              <a:t>Amoris Laetitia</a:t>
            </a:r>
            <a:r>
              <a:rPr lang="it-IT" sz="2600" dirty="0">
                <a:solidFill>
                  <a:prstClr val="black"/>
                </a:solidFill>
                <a:latin typeface="Adobe Caslon Pro" panose="0205050205050A020403" pitchFamily="18" charset="0"/>
              </a:rPr>
              <a:t>, 65</a:t>
            </a:r>
            <a:r>
              <a:rPr lang="it-IT" sz="2600" dirty="0" smtClean="0">
                <a:solidFill>
                  <a:prstClr val="black"/>
                </a:solidFill>
                <a:latin typeface="Adobe Caslon Pro" panose="0205050205050A020403" pitchFamily="18" charset="0"/>
              </a:rPr>
              <a:t>.</a:t>
            </a:r>
            <a:endParaRPr lang="it-IT" sz="2600" b="1" i="1" dirty="0">
              <a:solidFill>
                <a:srgbClr val="FF5050"/>
              </a:solidFill>
              <a:latin typeface="Adobe Caslon Pro" panose="0205050205050A020403" pitchFamily="18" charset="0"/>
            </a:endParaRPr>
          </a:p>
        </p:txBody>
      </p:sp>
    </p:spTree>
    <p:extLst>
      <p:ext uri="{BB962C8B-B14F-4D97-AF65-F5344CB8AC3E}">
        <p14:creationId xmlns:p14="http://schemas.microsoft.com/office/powerpoint/2010/main" val="116757952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2122394" cy="1368152"/>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2081803" y="689498"/>
            <a:ext cx="6696744" cy="4647426"/>
          </a:xfrm>
          <a:prstGeom prst="rect">
            <a:avLst/>
          </a:prstGeom>
          <a:noFill/>
        </p:spPr>
        <p:txBody>
          <a:bodyPr wrap="square" rtlCol="0">
            <a:spAutoFit/>
          </a:bodyPr>
          <a:lstStyle/>
          <a:p>
            <a:pPr algn="just"/>
            <a:r>
              <a:rPr lang="it-IT" sz="2800" b="1" dirty="0">
                <a:solidFill>
                  <a:srgbClr val="FF0000"/>
                </a:solidFill>
                <a:latin typeface="Adobe Caslon Pro" panose="0205050205050A020403" pitchFamily="18" charset="0"/>
              </a:rPr>
              <a:t>Conclusione</a:t>
            </a:r>
          </a:p>
          <a:p>
            <a:pPr algn="just"/>
            <a:endParaRPr lang="it-IT" sz="2800" dirty="0">
              <a:solidFill>
                <a:srgbClr val="002060"/>
              </a:solidFill>
              <a:latin typeface="Berlin Sans FB" panose="020E0602020502020306" pitchFamily="34" charset="0"/>
            </a:endParaRPr>
          </a:p>
          <a:p>
            <a:pPr algn="just"/>
            <a:r>
              <a:rPr lang="it-IT" sz="3000" dirty="0" smtClean="0">
                <a:solidFill>
                  <a:schemeClr val="bg1"/>
                </a:solidFill>
                <a:latin typeface="Adobe Caslon Pro" panose="0205050205050A020403" pitchFamily="18" charset="0"/>
              </a:rPr>
              <a:t>Dunque, l’Esortazione Apostolica </a:t>
            </a:r>
            <a:r>
              <a:rPr lang="it-IT" sz="3000" dirty="0">
                <a:solidFill>
                  <a:schemeClr val="bg1"/>
                </a:solidFill>
                <a:latin typeface="Adobe Caslon Pro" panose="0205050205050A020403" pitchFamily="18" charset="0"/>
              </a:rPr>
              <a:t>Amoris </a:t>
            </a:r>
            <a:r>
              <a:rPr lang="it-IT" sz="3000" dirty="0" smtClean="0">
                <a:solidFill>
                  <a:schemeClr val="bg1"/>
                </a:solidFill>
                <a:latin typeface="Adobe Caslon Pro" panose="0205050205050A020403" pitchFamily="18" charset="0"/>
              </a:rPr>
              <a:t>Laetitia </a:t>
            </a:r>
            <a:r>
              <a:rPr lang="it-IT" sz="3000" dirty="0">
                <a:solidFill>
                  <a:schemeClr val="bg1"/>
                </a:solidFill>
                <a:latin typeface="Adobe Caslon Pro" panose="0205050205050A020403" pitchFamily="18" charset="0"/>
              </a:rPr>
              <a:t>intende ribadire con forza non l’«ideale» della famiglia, ma la sua realtà ricca e complessa. Vi è nelle sue pagine uno sguardo aperto, profondamente positivo, che si nutre non di astrazioni o proiezioni ideali, ma di un’attenzione pastorale alla realtà. </a:t>
            </a:r>
          </a:p>
        </p:txBody>
      </p:sp>
    </p:spTree>
    <p:extLst>
      <p:ext uri="{BB962C8B-B14F-4D97-AF65-F5344CB8AC3E}">
        <p14:creationId xmlns:p14="http://schemas.microsoft.com/office/powerpoint/2010/main" val="199056053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2122394" cy="1368152"/>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2081803" y="689498"/>
            <a:ext cx="6696744" cy="4708981"/>
          </a:xfrm>
          <a:prstGeom prst="rect">
            <a:avLst/>
          </a:prstGeom>
          <a:noFill/>
        </p:spPr>
        <p:txBody>
          <a:bodyPr wrap="square" rtlCol="0">
            <a:spAutoFit/>
          </a:bodyPr>
          <a:lstStyle/>
          <a:p>
            <a:pPr algn="just"/>
            <a:r>
              <a:rPr lang="it-IT" sz="3000" dirty="0">
                <a:solidFill>
                  <a:schemeClr val="bg1"/>
                </a:solidFill>
                <a:latin typeface="Adobe Caslon Pro" panose="0205050205050A020403" pitchFamily="18" charset="0"/>
              </a:rPr>
              <a:t>Il documento è una lettura densa di spunti spirituali e di sapienza pratica utile ad ogni coppia umana o a persone che desiderano costruire una famiglia. Si vede soprattutto che è stata frutto di esperienza concreta con persone che sanno per esperienza che cosa sia la famiglia e il vivere insieme per molti anni. L’Esortazione parla infatti il linguaggio dell’esperienza.</a:t>
            </a:r>
          </a:p>
        </p:txBody>
      </p:sp>
    </p:spTree>
    <p:extLst>
      <p:ext uri="{BB962C8B-B14F-4D97-AF65-F5344CB8AC3E}">
        <p14:creationId xmlns:p14="http://schemas.microsoft.com/office/powerpoint/2010/main" val="24689020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3065" y="328849"/>
            <a:ext cx="6966881" cy="5832366"/>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endParaRPr lang="it-IT" sz="2400" b="1" dirty="0">
              <a:solidFill>
                <a:prstClr val="black"/>
              </a:solidFill>
            </a:endParaRPr>
          </a:p>
          <a:p>
            <a:r>
              <a:rPr lang="it-IT" sz="2400" b="1" dirty="0">
                <a:solidFill>
                  <a:prstClr val="black"/>
                </a:solidFill>
                <a:latin typeface="Adobe Caslon Pro" panose="0205050205050A020403" pitchFamily="18" charset="0"/>
              </a:rPr>
              <a:t>2. </a:t>
            </a:r>
            <a:r>
              <a:rPr lang="it-IT" sz="2400" b="1" cap="small" dirty="0">
                <a:solidFill>
                  <a:prstClr val="black"/>
                </a:solidFill>
                <a:latin typeface="Adobe Caslon Pro" panose="0205050205050A020403" pitchFamily="18" charset="0"/>
              </a:rPr>
              <a:t>Le fonti</a:t>
            </a:r>
          </a:p>
          <a:p>
            <a:endParaRPr lang="it-IT" sz="1000" dirty="0">
              <a:solidFill>
                <a:prstClr val="black"/>
              </a:solidFill>
              <a:latin typeface="Adobe Caslon Pro" panose="0205050205050A020403" pitchFamily="18" charset="0"/>
            </a:endParaRPr>
          </a:p>
          <a:p>
            <a:pPr algn="just"/>
            <a:r>
              <a:rPr lang="it-IT" sz="2400" b="1" dirty="0">
                <a:solidFill>
                  <a:prstClr val="black"/>
                </a:solidFill>
                <a:latin typeface="Adobe Caslon Pro" panose="0205050205050A020403" pitchFamily="18" charset="0"/>
              </a:rPr>
              <a:t>I due Sinodi</a:t>
            </a:r>
            <a:r>
              <a:rPr lang="it-IT" sz="2400" dirty="0">
                <a:solidFill>
                  <a:prstClr val="black"/>
                </a:solidFill>
                <a:latin typeface="Adobe Caslon Pro" panose="0205050205050A020403" pitchFamily="18" charset="0"/>
              </a:rPr>
              <a:t>, quello straordinario del 2014 (citato 54 volte) e quello ordinario del 2015 (citato ben 84 volte), dove i Vescovi da tutto il mondo si sono confrontati con “</a:t>
            </a:r>
            <a:r>
              <a:rPr lang="it-IT" sz="2400" dirty="0" err="1">
                <a:solidFill>
                  <a:prstClr val="black"/>
                </a:solidFill>
                <a:latin typeface="Adobe Caslon Pro" panose="0205050205050A020403" pitchFamily="18" charset="0"/>
              </a:rPr>
              <a:t>parresìa</a:t>
            </a:r>
            <a:r>
              <a:rPr lang="it-IT" sz="2400" dirty="0">
                <a:solidFill>
                  <a:prstClr val="black"/>
                </a:solidFill>
                <a:latin typeface="Adobe Caslon Pro" panose="0205050205050A020403" pitchFamily="18" charset="0"/>
              </a:rPr>
              <a:t>”. </a:t>
            </a:r>
          </a:p>
          <a:p>
            <a:pPr algn="just"/>
            <a:endParaRPr lang="it-IT" sz="1000" dirty="0">
              <a:solidFill>
                <a:prstClr val="black"/>
              </a:solidFill>
              <a:latin typeface="Adobe Caslon Pro" panose="0205050205050A020403" pitchFamily="18" charset="0"/>
            </a:endParaRPr>
          </a:p>
          <a:p>
            <a:pPr algn="just"/>
            <a:r>
              <a:rPr lang="it-IT" sz="2400" dirty="0">
                <a:solidFill>
                  <a:prstClr val="black"/>
                </a:solidFill>
                <a:latin typeface="Adobe Caslon Pro" panose="0205050205050A020403" pitchFamily="18" charset="0"/>
              </a:rPr>
              <a:t>Le catechesi e il magistero di </a:t>
            </a:r>
            <a:r>
              <a:rPr lang="it-IT" sz="2400" b="1" dirty="0">
                <a:solidFill>
                  <a:prstClr val="black"/>
                </a:solidFill>
                <a:latin typeface="Adobe Caslon Pro" panose="0205050205050A020403" pitchFamily="18" charset="0"/>
              </a:rPr>
              <a:t>Giovanni Paolo II </a:t>
            </a:r>
            <a:r>
              <a:rPr lang="it-IT" sz="2400" dirty="0">
                <a:solidFill>
                  <a:prstClr val="black"/>
                </a:solidFill>
                <a:latin typeface="Adobe Caslon Pro" panose="0205050205050A020403" pitchFamily="18" charset="0"/>
              </a:rPr>
              <a:t>(44 i numeri in cui è citato), oltre a 10 citazioni di diverse Conferenze episcopali e 19 citazioni di S. Tommaso d’Aquino. Sono citati anche altri documenti della Chiesa, Papa Benedetto XVI per le questioni riguardanti la sessualità, e autori contemporanei. </a:t>
            </a:r>
            <a:endParaRPr lang="it-IT" sz="2400" b="1" i="1" dirty="0">
              <a:solidFill>
                <a:srgbClr val="FF5050"/>
              </a:solidFill>
              <a:latin typeface="Berlin Sans FB" panose="020E0602020502020306" pitchFamily="34" charset="0"/>
            </a:endParaRPr>
          </a:p>
        </p:txBody>
      </p:sp>
    </p:spTree>
    <p:extLst>
      <p:ext uri="{BB962C8B-B14F-4D97-AF65-F5344CB8AC3E}">
        <p14:creationId xmlns:p14="http://schemas.microsoft.com/office/powerpoint/2010/main" val="36118914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4785926"/>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pPr algn="just"/>
            <a:endParaRPr lang="it-IT" sz="2400" dirty="0" smtClean="0">
              <a:solidFill>
                <a:prstClr val="black"/>
              </a:solidFill>
              <a:latin typeface="Adobe Caslon Pro" panose="0205050205050A020403" pitchFamily="18" charset="0"/>
            </a:endParaRPr>
          </a:p>
          <a:p>
            <a:pPr algn="just"/>
            <a:endParaRPr lang="it-IT" sz="2400" dirty="0">
              <a:solidFill>
                <a:prstClr val="black"/>
              </a:solidFill>
              <a:latin typeface="Adobe Caslon Pro" panose="0205050205050A020403" pitchFamily="18" charset="0"/>
            </a:endParaRPr>
          </a:p>
          <a:p>
            <a:pPr algn="just"/>
            <a:r>
              <a:rPr lang="it-IT" sz="2800" dirty="0">
                <a:solidFill>
                  <a:prstClr val="black"/>
                </a:solidFill>
                <a:latin typeface="Adobe Caslon Pro" panose="0205050205050A020403" pitchFamily="18" charset="0"/>
              </a:rPr>
              <a:t>Le catechesi sulla famiglia e altri interventi dello stesso </a:t>
            </a:r>
            <a:r>
              <a:rPr lang="it-IT" sz="2800" b="1" dirty="0">
                <a:solidFill>
                  <a:prstClr val="black"/>
                </a:solidFill>
                <a:latin typeface="Adobe Caslon Pro" panose="0205050205050A020403" pitchFamily="18" charset="0"/>
              </a:rPr>
              <a:t>Francesco </a:t>
            </a:r>
            <a:r>
              <a:rPr lang="it-IT" sz="2800" dirty="0">
                <a:solidFill>
                  <a:prstClr val="black"/>
                </a:solidFill>
                <a:latin typeface="Adobe Caslon Pro" panose="0205050205050A020403" pitchFamily="18" charset="0"/>
              </a:rPr>
              <a:t>(66 citazioni). I capitoli più originali e con meno citazioni sono quelli centrali, proprio sul tema dell’amore: il quarto </a:t>
            </a:r>
            <a:r>
              <a:rPr lang="it-IT" sz="2800" i="1" dirty="0">
                <a:solidFill>
                  <a:prstClr val="black"/>
                </a:solidFill>
                <a:latin typeface="Adobe Caslon Pro" panose="0205050205050A020403" pitchFamily="18" charset="0"/>
              </a:rPr>
              <a:t>(l’amore nel matrimonio)</a:t>
            </a:r>
            <a:r>
              <a:rPr lang="it-IT" sz="2800" dirty="0">
                <a:solidFill>
                  <a:prstClr val="black"/>
                </a:solidFill>
                <a:latin typeface="Adobe Caslon Pro" panose="0205050205050A020403" pitchFamily="18" charset="0"/>
              </a:rPr>
              <a:t> e il quinto </a:t>
            </a:r>
            <a:r>
              <a:rPr lang="it-IT" sz="2800" i="1" dirty="0">
                <a:solidFill>
                  <a:prstClr val="black"/>
                </a:solidFill>
                <a:latin typeface="Adobe Caslon Pro" panose="0205050205050A020403" pitchFamily="18" charset="0"/>
              </a:rPr>
              <a:t>(l’amore che diventa fecondo). </a:t>
            </a:r>
          </a:p>
          <a:p>
            <a:pPr algn="just"/>
            <a:endParaRPr lang="it-IT" sz="2400" b="1" i="1" dirty="0">
              <a:solidFill>
                <a:srgbClr val="FF5050"/>
              </a:solidFill>
              <a:latin typeface="Berlin Sans FB" panose="020E0602020502020306" pitchFamily="34" charset="0"/>
            </a:endParaRPr>
          </a:p>
        </p:txBody>
      </p:sp>
    </p:spTree>
    <p:extLst>
      <p:ext uri="{BB962C8B-B14F-4D97-AF65-F5344CB8AC3E}">
        <p14:creationId xmlns:p14="http://schemas.microsoft.com/office/powerpoint/2010/main" val="39934061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6294031"/>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endParaRPr lang="it-IT" sz="1000" dirty="0" smtClean="0">
              <a:solidFill>
                <a:prstClr val="black"/>
              </a:solidFill>
            </a:endParaRPr>
          </a:p>
          <a:p>
            <a:endParaRPr lang="it-IT" sz="1000" dirty="0">
              <a:solidFill>
                <a:prstClr val="black"/>
              </a:solidFill>
            </a:endParaRPr>
          </a:p>
          <a:p>
            <a:r>
              <a:rPr lang="it-IT" sz="1000" dirty="0" smtClean="0">
                <a:solidFill>
                  <a:prstClr val="black"/>
                </a:solidFill>
              </a:rPr>
              <a:t> </a:t>
            </a:r>
            <a:endParaRPr lang="it-IT" sz="1000" dirty="0">
              <a:solidFill>
                <a:prstClr val="black"/>
              </a:solidFill>
            </a:endParaRPr>
          </a:p>
          <a:p>
            <a:r>
              <a:rPr lang="it-IT" sz="2400" b="1" dirty="0">
                <a:solidFill>
                  <a:prstClr val="black"/>
                </a:solidFill>
                <a:latin typeface="Adobe Caslon Pro" panose="0205050205050A020403" pitchFamily="18" charset="0"/>
              </a:rPr>
              <a:t>3.</a:t>
            </a:r>
            <a:r>
              <a:rPr lang="it-IT" sz="2400" b="1" cap="small" dirty="0">
                <a:solidFill>
                  <a:prstClr val="black"/>
                </a:solidFill>
                <a:latin typeface="Adobe Caslon Pro" panose="0205050205050A020403" pitchFamily="18" charset="0"/>
              </a:rPr>
              <a:t> Lo stile</a:t>
            </a:r>
          </a:p>
          <a:p>
            <a:endParaRPr lang="it-IT" sz="1000" dirty="0">
              <a:solidFill>
                <a:prstClr val="black"/>
              </a:solidFill>
              <a:latin typeface="Adobe Caslon Pro" panose="0205050205050A020403" pitchFamily="18" charset="0"/>
            </a:endParaRPr>
          </a:p>
          <a:p>
            <a:pPr algn="just"/>
            <a:r>
              <a:rPr lang="it-IT" sz="2400" b="1" dirty="0">
                <a:solidFill>
                  <a:prstClr val="black"/>
                </a:solidFill>
                <a:latin typeface="Adobe Caslon Pro" panose="0205050205050A020403" pitchFamily="18" charset="0"/>
              </a:rPr>
              <a:t>Linguaggio pastorale </a:t>
            </a:r>
            <a:r>
              <a:rPr lang="it-IT" sz="2400" dirty="0">
                <a:solidFill>
                  <a:prstClr val="black"/>
                </a:solidFill>
                <a:latin typeface="Adobe Caslon Pro" panose="0205050205050A020403" pitchFamily="18" charset="0"/>
              </a:rPr>
              <a:t>e non normativo. Lo scopo dei Sinodi non era dottrinale, ma pastorale (come nel Concilio Vaticano II). Poiché </a:t>
            </a:r>
            <a:r>
              <a:rPr lang="it-IT" sz="2400" i="1" dirty="0">
                <a:solidFill>
                  <a:prstClr val="black"/>
                </a:solidFill>
                <a:latin typeface="Adobe Caslon Pro" panose="0205050205050A020403" pitchFamily="18" charset="0"/>
              </a:rPr>
              <a:t>”il tempo è superiore allo spazio</a:t>
            </a:r>
            <a:r>
              <a:rPr lang="it-IT" sz="2400" dirty="0">
                <a:solidFill>
                  <a:prstClr val="black"/>
                </a:solidFill>
                <a:latin typeface="Adobe Caslon Pro" panose="0205050205050A020403" pitchFamily="18" charset="0"/>
              </a:rPr>
              <a:t>” (EG 222), Francesco riafferma l’unità di dottrina e di prassi, ma invitando a “</a:t>
            </a:r>
            <a:r>
              <a:rPr lang="it-IT" sz="2400" dirty="0" err="1">
                <a:solidFill>
                  <a:prstClr val="black"/>
                </a:solidFill>
                <a:latin typeface="Adobe Caslon Pro" panose="0205050205050A020403" pitchFamily="18" charset="0"/>
              </a:rPr>
              <a:t>inculturare</a:t>
            </a:r>
            <a:r>
              <a:rPr lang="it-IT" sz="2400" dirty="0">
                <a:solidFill>
                  <a:prstClr val="black"/>
                </a:solidFill>
                <a:latin typeface="Adobe Caslon Pro" panose="0205050205050A020403" pitchFamily="18" charset="0"/>
              </a:rPr>
              <a:t>” i principi generali. </a:t>
            </a:r>
          </a:p>
          <a:p>
            <a:pPr algn="just"/>
            <a:endParaRPr lang="it-IT" sz="1000" dirty="0">
              <a:solidFill>
                <a:prstClr val="black"/>
              </a:solidFill>
              <a:latin typeface="Adobe Caslon Pro" panose="0205050205050A020403" pitchFamily="18" charset="0"/>
            </a:endParaRPr>
          </a:p>
          <a:p>
            <a:pPr algn="just"/>
            <a:r>
              <a:rPr lang="it-IT" sz="2400" b="1" dirty="0">
                <a:solidFill>
                  <a:prstClr val="black"/>
                </a:solidFill>
                <a:latin typeface="Adobe Caslon Pro" panose="0205050205050A020403" pitchFamily="18" charset="0"/>
              </a:rPr>
              <a:t>Concretezza</a:t>
            </a:r>
            <a:r>
              <a:rPr lang="it-IT" sz="2400" dirty="0">
                <a:solidFill>
                  <a:prstClr val="black"/>
                </a:solidFill>
                <a:latin typeface="Adobe Caslon Pro" panose="0205050205050A020403" pitchFamily="18" charset="0"/>
              </a:rPr>
              <a:t>. Visto che “</a:t>
            </a:r>
            <a:r>
              <a:rPr lang="it-IT" sz="2400" i="1" dirty="0">
                <a:solidFill>
                  <a:prstClr val="black"/>
                </a:solidFill>
                <a:latin typeface="Adobe Caslon Pro" panose="0205050205050A020403" pitchFamily="18" charset="0"/>
              </a:rPr>
              <a:t>la realtà supera l’idea</a:t>
            </a:r>
            <a:r>
              <a:rPr lang="it-IT" sz="2400" dirty="0">
                <a:solidFill>
                  <a:prstClr val="black"/>
                </a:solidFill>
                <a:latin typeface="Adobe Caslon Pro" panose="0205050205050A020403" pitchFamily="18" charset="0"/>
              </a:rPr>
              <a:t>” (EG 231), il testo parte dalla concretezza della vita per imprimerle il dinamismo della fede. La famiglia è una realtà dinamica, in continuo cambiamento e mal sopporta gli schemi rigidi. </a:t>
            </a:r>
            <a:endParaRPr lang="it-IT" sz="2400" b="1" i="1" dirty="0">
              <a:solidFill>
                <a:srgbClr val="FF5050"/>
              </a:solidFill>
              <a:latin typeface="Adobe Caslon Pro" panose="0205050205050A020403" pitchFamily="18" charset="0"/>
            </a:endParaRPr>
          </a:p>
        </p:txBody>
      </p:sp>
    </p:spTree>
    <p:extLst>
      <p:ext uri="{BB962C8B-B14F-4D97-AF65-F5344CB8AC3E}">
        <p14:creationId xmlns:p14="http://schemas.microsoft.com/office/powerpoint/2010/main" val="40748056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987808" y="188640"/>
            <a:ext cx="6030777" cy="5155257"/>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endParaRPr lang="it-IT" sz="2400" dirty="0" smtClean="0">
              <a:solidFill>
                <a:prstClr val="black"/>
              </a:solidFill>
              <a:latin typeface="Adobe Caslon Pro" panose="0205050205050A020403" pitchFamily="18" charset="0"/>
            </a:endParaRPr>
          </a:p>
          <a:p>
            <a:r>
              <a:rPr lang="it-IT" sz="2000" b="1" dirty="0" smtClean="0">
                <a:solidFill>
                  <a:prstClr val="black"/>
                </a:solidFill>
                <a:latin typeface="Adobe Caslon Pro" panose="0205050205050A020403" pitchFamily="18" charset="0"/>
              </a:rPr>
              <a:t>4</a:t>
            </a:r>
            <a:r>
              <a:rPr lang="it-IT" sz="2000" b="1" dirty="0">
                <a:solidFill>
                  <a:prstClr val="black"/>
                </a:solidFill>
                <a:latin typeface="Adobe Caslon Pro" panose="0205050205050A020403" pitchFamily="18" charset="0"/>
              </a:rPr>
              <a:t>. </a:t>
            </a:r>
            <a:r>
              <a:rPr lang="it-IT" sz="2000" b="1" cap="small" dirty="0">
                <a:solidFill>
                  <a:prstClr val="black"/>
                </a:solidFill>
                <a:latin typeface="Adobe Caslon Pro" panose="0205050205050A020403" pitchFamily="18" charset="0"/>
              </a:rPr>
              <a:t>Convinzioni di fondo</a:t>
            </a:r>
          </a:p>
          <a:p>
            <a:endParaRPr lang="it-IT" sz="2000" dirty="0">
              <a:solidFill>
                <a:prstClr val="black"/>
              </a:solidFill>
              <a:latin typeface="Adobe Caslon Pro" panose="0205050205050A020403" pitchFamily="18" charset="0"/>
            </a:endParaRPr>
          </a:p>
          <a:p>
            <a:pPr algn="just"/>
            <a:r>
              <a:rPr lang="it-IT" sz="2000" dirty="0">
                <a:solidFill>
                  <a:prstClr val="black"/>
                </a:solidFill>
                <a:latin typeface="Adobe Caslon Pro" panose="0205050205050A020403" pitchFamily="18" charset="0"/>
              </a:rPr>
              <a:t>La </a:t>
            </a:r>
            <a:r>
              <a:rPr lang="it-IT" sz="2000" b="1" dirty="0">
                <a:solidFill>
                  <a:prstClr val="black"/>
                </a:solidFill>
                <a:latin typeface="Adobe Caslon Pro" panose="0205050205050A020403" pitchFamily="18" charset="0"/>
              </a:rPr>
              <a:t>centralità pastorale della famiglia</a:t>
            </a:r>
            <a:r>
              <a:rPr lang="it-IT" sz="2000" dirty="0">
                <a:solidFill>
                  <a:prstClr val="black"/>
                </a:solidFill>
                <a:latin typeface="Adobe Caslon Pro" panose="0205050205050A020403" pitchFamily="18" charset="0"/>
              </a:rPr>
              <a:t>: NON un problema per la Chiesa, MA una preziosa opportunità. “</a:t>
            </a:r>
            <a:r>
              <a:rPr lang="it-IT" sz="2000" i="1" dirty="0">
                <a:solidFill>
                  <a:prstClr val="black"/>
                </a:solidFill>
                <a:latin typeface="Adobe Caslon Pro" panose="0205050205050A020403" pitchFamily="18" charset="0"/>
              </a:rPr>
              <a:t>La famiglia è il luogo che resiste all’assorbimento dell’individuo. E, si sa, l’individuo isolato è più vulnerabile, più docile. Smontare la famiglia è abbattere un nucleo di resistenza ai condizionamenti. Ma questo attacco, reale, non autorizza a dichiarare una guerra. Anche perché nelle guerre non ci sono mai vincitori, solo vittime.” </a:t>
            </a:r>
            <a:r>
              <a:rPr lang="it-IT" sz="2000" dirty="0">
                <a:solidFill>
                  <a:prstClr val="black"/>
                </a:solidFill>
                <a:latin typeface="Adobe Caslon Pro" panose="0205050205050A020403" pitchFamily="18" charset="0"/>
              </a:rPr>
              <a:t>(</a:t>
            </a:r>
            <a:r>
              <a:rPr lang="it-IT" sz="2000" dirty="0" err="1">
                <a:solidFill>
                  <a:prstClr val="black"/>
                </a:solidFill>
                <a:latin typeface="Adobe Caslon Pro" panose="0205050205050A020403" pitchFamily="18" charset="0"/>
              </a:rPr>
              <a:t>Magatti-Giaccardi</a:t>
            </a:r>
            <a:r>
              <a:rPr lang="it-IT" sz="2000" dirty="0">
                <a:solidFill>
                  <a:prstClr val="black"/>
                </a:solidFill>
                <a:latin typeface="Adobe Caslon Pro" panose="0205050205050A020403" pitchFamily="18" charset="0"/>
              </a:rPr>
              <a:t>). Bisogna dunque porsi non in atteggiamento difensivo, ma propositivo. </a:t>
            </a:r>
            <a:endParaRPr lang="it-IT" sz="2000" b="1" i="1" dirty="0">
              <a:solidFill>
                <a:srgbClr val="FF5050"/>
              </a:solidFill>
              <a:latin typeface="Berlin Sans FB" panose="020E0602020502020306" pitchFamily="34" charset="0"/>
            </a:endParaRPr>
          </a:p>
        </p:txBody>
      </p:sp>
    </p:spTree>
    <p:extLst>
      <p:ext uri="{BB962C8B-B14F-4D97-AF65-F5344CB8AC3E}">
        <p14:creationId xmlns:p14="http://schemas.microsoft.com/office/powerpoint/2010/main" val="26376896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26" name="Picture 2" descr="http://romasociale.com/wp-content/uploads/2016/01/famigl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36912"/>
            <a:ext cx="1979712" cy="127617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1835696" y="332656"/>
            <a:ext cx="6966881" cy="5186035"/>
          </a:xfrm>
          <a:prstGeom prst="rect">
            <a:avLst/>
          </a:prstGeom>
          <a:noFill/>
        </p:spPr>
        <p:txBody>
          <a:bodyPr wrap="square" rtlCol="0">
            <a:spAutoFit/>
          </a:bodyPr>
          <a:lstStyle/>
          <a:p>
            <a:pPr algn="ctr"/>
            <a:r>
              <a:rPr lang="it-IT" sz="2800" b="1" i="1" dirty="0">
                <a:solidFill>
                  <a:srgbClr val="002060"/>
                </a:solidFill>
                <a:latin typeface="Berlin Sans FB" panose="020E0602020502020306" pitchFamily="34" charset="0"/>
              </a:rPr>
              <a:t>“Amoris </a:t>
            </a:r>
            <a:r>
              <a:rPr lang="it-IT" sz="2800" b="1" i="1" dirty="0" err="1">
                <a:solidFill>
                  <a:srgbClr val="002060"/>
                </a:solidFill>
                <a:latin typeface="Berlin Sans FB" panose="020E0602020502020306" pitchFamily="34" charset="0"/>
              </a:rPr>
              <a:t>laetitia</a:t>
            </a:r>
            <a:r>
              <a:rPr lang="it-IT" sz="2800" b="1" i="1" dirty="0">
                <a:solidFill>
                  <a:srgbClr val="002060"/>
                </a:solidFill>
                <a:latin typeface="Berlin Sans FB" panose="020E0602020502020306" pitchFamily="34" charset="0"/>
              </a:rPr>
              <a:t>”, </a:t>
            </a:r>
          </a:p>
          <a:p>
            <a:pPr algn="ctr"/>
            <a:r>
              <a:rPr lang="it-IT" sz="2800" b="1" i="1" dirty="0">
                <a:solidFill>
                  <a:srgbClr val="002060"/>
                </a:solidFill>
                <a:latin typeface="Berlin Sans FB" panose="020E0602020502020306" pitchFamily="34" charset="0"/>
              </a:rPr>
              <a:t>sull’amore nella famiglia </a:t>
            </a:r>
          </a:p>
          <a:p>
            <a:pPr algn="ctr"/>
            <a:endParaRPr lang="it-IT" sz="900" b="1" i="1" dirty="0">
              <a:solidFill>
                <a:srgbClr val="002060"/>
              </a:solidFill>
              <a:latin typeface="Berlin Sans FB" panose="020E0602020502020306" pitchFamily="34" charset="0"/>
            </a:endParaRPr>
          </a:p>
          <a:p>
            <a:endParaRPr lang="it-IT" sz="2400" dirty="0" smtClean="0">
              <a:solidFill>
                <a:prstClr val="black"/>
              </a:solidFill>
              <a:latin typeface="Adobe Caslon Pro" panose="0205050205050A020403" pitchFamily="18" charset="0"/>
            </a:endParaRPr>
          </a:p>
          <a:p>
            <a:pPr algn="just"/>
            <a:endParaRPr lang="it-IT" sz="2400" dirty="0">
              <a:solidFill>
                <a:prstClr val="black"/>
              </a:solidFill>
              <a:latin typeface="Adobe Caslon Pro" panose="0205050205050A020403" pitchFamily="18" charset="0"/>
            </a:endParaRPr>
          </a:p>
          <a:p>
            <a:pPr algn="just"/>
            <a:r>
              <a:rPr lang="it-IT" sz="2600" b="1" dirty="0">
                <a:solidFill>
                  <a:prstClr val="black"/>
                </a:solidFill>
                <a:latin typeface="Adobe Caslon Pro" panose="0205050205050A020403" pitchFamily="18" charset="0"/>
              </a:rPr>
              <a:t>Il vangelo della famiglia</a:t>
            </a:r>
            <a:r>
              <a:rPr lang="it-IT" sz="2600" dirty="0">
                <a:solidFill>
                  <a:prstClr val="black"/>
                </a:solidFill>
                <a:latin typeface="Adobe Caslon Pro" panose="0205050205050A020403" pitchFamily="18" charset="0"/>
              </a:rPr>
              <a:t>: testimoniare la buona notizia della “</a:t>
            </a:r>
            <a:r>
              <a:rPr lang="it-IT" sz="2600" i="1" dirty="0">
                <a:solidFill>
                  <a:prstClr val="black"/>
                </a:solidFill>
                <a:latin typeface="Adobe Caslon Pro" panose="0205050205050A020403" pitchFamily="18" charset="0"/>
              </a:rPr>
              <a:t>gioia dell’amore che si vive nelle famiglie</a:t>
            </a:r>
            <a:r>
              <a:rPr lang="it-IT" sz="2600" dirty="0">
                <a:solidFill>
                  <a:prstClr val="black"/>
                </a:solidFill>
                <a:latin typeface="Adobe Caslon Pro" panose="0205050205050A020403" pitchFamily="18" charset="0"/>
              </a:rPr>
              <a:t>”, così come annunciato da Gesù. L’amore ha in sé una forza attrattiva potente, è un mix straordinario di tenerezza e di passione. </a:t>
            </a:r>
          </a:p>
          <a:p>
            <a:endParaRPr lang="it-IT" sz="1000" dirty="0">
              <a:solidFill>
                <a:prstClr val="black"/>
              </a:solidFill>
              <a:latin typeface="Adobe Caslon Pro" panose="0205050205050A020403" pitchFamily="18" charset="0"/>
            </a:endParaRPr>
          </a:p>
          <a:p>
            <a:pPr algn="just"/>
            <a:r>
              <a:rPr lang="it-IT" sz="2600" b="1" dirty="0">
                <a:solidFill>
                  <a:prstClr val="black"/>
                </a:solidFill>
                <a:latin typeface="Adobe Caslon Pro" panose="0205050205050A020403" pitchFamily="18" charset="0"/>
              </a:rPr>
              <a:t>Annuncio “cattolico”</a:t>
            </a:r>
            <a:r>
              <a:rPr lang="it-IT" sz="2600" dirty="0">
                <a:solidFill>
                  <a:prstClr val="black"/>
                </a:solidFill>
                <a:latin typeface="Adobe Caslon Pro" panose="0205050205050A020403" pitchFamily="18" charset="0"/>
              </a:rPr>
              <a:t>: per “tutto” l’uomo (anima e corpo, relazioni e fatiche, giovinezza e vecchiaia…) e per “tutti” gli uomini. </a:t>
            </a:r>
          </a:p>
        </p:txBody>
      </p:sp>
    </p:spTree>
    <p:extLst>
      <p:ext uri="{BB962C8B-B14F-4D97-AF65-F5344CB8AC3E}">
        <p14:creationId xmlns:p14="http://schemas.microsoft.com/office/powerpoint/2010/main" val="114644920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tice">
  <a:themeElements>
    <a:clrScheme name="Vertice">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Vertic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Vert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1_Vertice">
  <a:themeElements>
    <a:clrScheme name="Vertice">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Vertic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Vert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284</TotalTime>
  <Words>3210</Words>
  <Application>Microsoft Office PowerPoint</Application>
  <PresentationFormat>Presentazione su schermo (4:3)</PresentationFormat>
  <Paragraphs>304</Paragraphs>
  <Slides>44</Slides>
  <Notes>0</Notes>
  <HiddenSlides>0</HiddenSlides>
  <MMClips>0</MMClips>
  <ScaleCrop>false</ScaleCrop>
  <HeadingPairs>
    <vt:vector size="6" baseType="variant">
      <vt:variant>
        <vt:lpstr>Caratteri utilizzati</vt:lpstr>
      </vt:variant>
      <vt:variant>
        <vt:i4>9</vt:i4>
      </vt:variant>
      <vt:variant>
        <vt:lpstr>Tema</vt:lpstr>
      </vt:variant>
      <vt:variant>
        <vt:i4>2</vt:i4>
      </vt:variant>
      <vt:variant>
        <vt:lpstr>Titoli diapositive</vt:lpstr>
      </vt:variant>
      <vt:variant>
        <vt:i4>44</vt:i4>
      </vt:variant>
    </vt:vector>
  </HeadingPairs>
  <TitlesOfParts>
    <vt:vector size="55" baseType="lpstr">
      <vt:lpstr>Adobe Caslon Pro</vt:lpstr>
      <vt:lpstr>Berlin Sans FB</vt:lpstr>
      <vt:lpstr>Book Antiqua</vt:lpstr>
      <vt:lpstr>Castellar</vt:lpstr>
      <vt:lpstr>Lucida Sans</vt:lpstr>
      <vt:lpstr>Magik</vt:lpstr>
      <vt:lpstr>Wingdings</vt:lpstr>
      <vt:lpstr>Wingdings 2</vt:lpstr>
      <vt:lpstr>Wingdings 3</vt:lpstr>
      <vt:lpstr>Vertice</vt:lpstr>
      <vt:lpstr>1_Vertice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MTM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Utente</dc:creator>
  <cp:lastModifiedBy>Mario Sberna</cp:lastModifiedBy>
  <cp:revision>18</cp:revision>
  <dcterms:created xsi:type="dcterms:W3CDTF">2016-10-22T09:35:36Z</dcterms:created>
  <dcterms:modified xsi:type="dcterms:W3CDTF">2021-12-01T14:03:00Z</dcterms:modified>
</cp:coreProperties>
</file>