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5FA4"/>
    <a:srgbClr val="29B8CE"/>
    <a:srgbClr val="A2C612"/>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19"/>
    <p:restoredTop sz="94737"/>
  </p:normalViewPr>
  <p:slideViewPr>
    <p:cSldViewPr snapToGrid="0">
      <p:cViewPr varScale="1">
        <p:scale>
          <a:sx n="110" d="100"/>
          <a:sy n="110" d="100"/>
        </p:scale>
        <p:origin x="12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11/02/2025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1</a:t>
            </a:fld>
            <a:endParaRPr lang="it-IT"/>
          </a:p>
        </p:txBody>
      </p:sp>
    </p:spTree>
    <p:extLst>
      <p:ext uri="{BB962C8B-B14F-4D97-AF65-F5344CB8AC3E}">
        <p14:creationId xmlns:p14="http://schemas.microsoft.com/office/powerpoint/2010/main" val="1007510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4</a:t>
            </a:fld>
            <a:endParaRPr lang="it-IT"/>
          </a:p>
        </p:txBody>
      </p:sp>
    </p:spTree>
    <p:extLst>
      <p:ext uri="{BB962C8B-B14F-4D97-AF65-F5344CB8AC3E}">
        <p14:creationId xmlns:p14="http://schemas.microsoft.com/office/powerpoint/2010/main" val="192700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xmlns=""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xmlns="" id="{F8128C5C-0D33-3D0C-4549-EEA2A0DD5E6C}"/>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94A9E344-FF16-042A-46BF-A48BF509AB5F}"/>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xmlns=""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63D897B1-8967-6F65-018E-66DE3CA836BC}"/>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782F42CE-9EDD-611F-764B-CAEC3CA7ABCE}"/>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xmlns="" id="{D9B623E7-A63E-3FF6-A19B-30F3E3E8CB29}"/>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xmlns=""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xmlns="" id="{F21FF83B-6391-7682-9213-4C170CE4A772}"/>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xmlns=""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xmlns=""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xmlns=""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xmlns="" id="{1E753570-F2EF-2B76-1250-37F70F4DEBFD}"/>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8" name="Segnaposto piè di pagina 7">
            <a:extLst>
              <a:ext uri="{FF2B5EF4-FFF2-40B4-BE49-F238E27FC236}">
                <a16:creationId xmlns:a16="http://schemas.microsoft.com/office/drawing/2014/main" xmlns=""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xmlns=""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xmlns="" id="{303818C1-8E94-074E-2121-04760E77050B}"/>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4" name="Segnaposto piè di pagina 3">
            <a:extLst>
              <a:ext uri="{FF2B5EF4-FFF2-40B4-BE49-F238E27FC236}">
                <a16:creationId xmlns:a16="http://schemas.microsoft.com/office/drawing/2014/main" xmlns=""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xmlns=""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xmlns="" id="{F82D4A3A-4AA7-309F-E5E0-8619ED653C82}"/>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3" name="Segnaposto piè di pagina 2">
            <a:extLst>
              <a:ext uri="{FF2B5EF4-FFF2-40B4-BE49-F238E27FC236}">
                <a16:creationId xmlns:a16="http://schemas.microsoft.com/office/drawing/2014/main" xmlns=""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xmlns=""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xmlns=""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2972AF5E-B309-40E4-B94F-7C8A30962D48}"/>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xmlns=""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xmlns=""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A3F4CFD6-84F7-D11B-B087-4548252D1D59}"/>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xmlns=""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xmlns=""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xmlns="" id="{61E69E28-9779-B3E9-4395-0E737456402F}"/>
              </a:ext>
            </a:extLst>
          </p:cNvPr>
          <p:cNvSpPr/>
          <p:nvPr/>
        </p:nvSpPr>
        <p:spPr>
          <a:xfrm>
            <a:off x="5691597" y="5471188"/>
            <a:ext cx="6514713" cy="802001"/>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8" name="Ritardo 7">
            <a:extLst>
              <a:ext uri="{FF2B5EF4-FFF2-40B4-BE49-F238E27FC236}">
                <a16:creationId xmlns:a16="http://schemas.microsoft.com/office/drawing/2014/main" xmlns="" id="{AE5C6C9D-0063-C1F7-0F0B-37A01B9CB744}"/>
              </a:ext>
            </a:extLst>
          </p:cNvPr>
          <p:cNvSpPr/>
          <p:nvPr/>
        </p:nvSpPr>
        <p:spPr>
          <a:xfrm rot="10800000">
            <a:off x="5142639" y="5471187"/>
            <a:ext cx="802001" cy="802001"/>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14" name="Immagine 13">
            <a:extLst>
              <a:ext uri="{FF2B5EF4-FFF2-40B4-BE49-F238E27FC236}">
                <a16:creationId xmlns:a16="http://schemas.microsoft.com/office/drawing/2014/main" xmlns="" id="{C518FF98-607A-F2BD-81F7-080494C6E34D}"/>
              </a:ext>
            </a:extLst>
          </p:cNvPr>
          <p:cNvPicPr>
            <a:picLocks noChangeAspect="1"/>
          </p:cNvPicPr>
          <p:nvPr/>
        </p:nvPicPr>
        <p:blipFill>
          <a:blip r:embed="rId3"/>
          <a:srcRect/>
          <a:stretch/>
        </p:blipFill>
        <p:spPr>
          <a:xfrm>
            <a:off x="530735" y="1388025"/>
            <a:ext cx="6602047" cy="4098205"/>
          </a:xfrm>
          <a:prstGeom prst="rect">
            <a:avLst/>
          </a:prstGeom>
        </p:spPr>
      </p:pic>
      <p:pic>
        <p:nvPicPr>
          <p:cNvPr id="17" name="Immagine 16">
            <a:extLst>
              <a:ext uri="{FF2B5EF4-FFF2-40B4-BE49-F238E27FC236}">
                <a16:creationId xmlns:a16="http://schemas.microsoft.com/office/drawing/2014/main" xmlns="" id="{EC575A8F-85FF-E7B6-E612-B92E9B3FD6C6}"/>
              </a:ext>
            </a:extLst>
          </p:cNvPr>
          <p:cNvPicPr>
            <a:picLocks noChangeAspect="1"/>
          </p:cNvPicPr>
          <p:nvPr/>
        </p:nvPicPr>
        <p:blipFill>
          <a:blip r:embed="rId4"/>
          <a:stretch>
            <a:fillRect/>
          </a:stretch>
        </p:blipFill>
        <p:spPr>
          <a:xfrm>
            <a:off x="783791" y="1603685"/>
            <a:ext cx="1291476" cy="1205377"/>
          </a:xfrm>
          <a:prstGeom prst="rect">
            <a:avLst/>
          </a:prstGeom>
        </p:spPr>
      </p:pic>
      <p:sp>
        <p:nvSpPr>
          <p:cNvPr id="2" name="Rettangolo 1">
            <a:extLst>
              <a:ext uri="{FF2B5EF4-FFF2-40B4-BE49-F238E27FC236}">
                <a16:creationId xmlns:a16="http://schemas.microsoft.com/office/drawing/2014/main" xmlns="" id="{30516029-FFA9-DEB9-B733-8317AC36B941}"/>
              </a:ext>
            </a:extLst>
          </p:cNvPr>
          <p:cNvSpPr/>
          <p:nvPr/>
        </p:nvSpPr>
        <p:spPr>
          <a:xfrm>
            <a:off x="0" y="676969"/>
            <a:ext cx="5548275"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itardo 2">
            <a:extLst>
              <a:ext uri="{FF2B5EF4-FFF2-40B4-BE49-F238E27FC236}">
                <a16:creationId xmlns:a16="http://schemas.microsoft.com/office/drawing/2014/main" xmlns="" id="{4088D5E6-33D3-B3A6-CE85-AD8940FA21C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xmlns="" id="{E301EB08-5CD9-1C32-9646-471D96D1A5CD}"/>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Lunedì Santo - 14 aprile</a:t>
            </a:r>
            <a:endParaRPr lang="it-IT" sz="3200" dirty="0">
              <a:solidFill>
                <a:schemeClr val="bg1"/>
              </a:solidFill>
              <a:effectLst/>
              <a:latin typeface="URW DIN"/>
            </a:endParaRPr>
          </a:p>
        </p:txBody>
      </p:sp>
      <p:sp>
        <p:nvSpPr>
          <p:cNvPr id="6" name="CasellaDiTesto 5">
            <a:extLst>
              <a:ext uri="{FF2B5EF4-FFF2-40B4-BE49-F238E27FC236}">
                <a16:creationId xmlns:a16="http://schemas.microsoft.com/office/drawing/2014/main" xmlns="" id="{90B6A9A8-9E64-F835-E497-B034B942B9A8}"/>
              </a:ext>
            </a:extLst>
          </p:cNvPr>
          <p:cNvSpPr txBox="1"/>
          <p:nvPr/>
        </p:nvSpPr>
        <p:spPr>
          <a:xfrm>
            <a:off x="5548275" y="5442249"/>
            <a:ext cx="5672032" cy="831894"/>
          </a:xfrm>
          <a:prstGeom prst="rect">
            <a:avLst/>
          </a:prstGeom>
          <a:noFill/>
        </p:spPr>
        <p:txBody>
          <a:bodyPr wrap="square" rtlCol="0">
            <a:spAutoFit/>
          </a:bodyPr>
          <a:lstStyle/>
          <a:p>
            <a:pPr algn="r">
              <a:lnSpc>
                <a:spcPct val="107000"/>
              </a:lnSpc>
              <a:spcAft>
                <a:spcPts val="800"/>
              </a:spcAft>
            </a:pPr>
            <a:r>
              <a:rPr lang="it-IT" sz="47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PORTA SANTA</a:t>
            </a:r>
          </a:p>
        </p:txBody>
      </p:sp>
      <p:sp>
        <p:nvSpPr>
          <p:cNvPr id="10" name="CasellaDiTesto 9">
            <a:extLst>
              <a:ext uri="{FF2B5EF4-FFF2-40B4-BE49-F238E27FC236}">
                <a16:creationId xmlns:a16="http://schemas.microsoft.com/office/drawing/2014/main" xmlns="" id="{66356ED6-311F-0E19-D297-116694ABFEEE}"/>
              </a:ext>
            </a:extLst>
          </p:cNvPr>
          <p:cNvSpPr txBox="1"/>
          <p:nvPr/>
        </p:nvSpPr>
        <p:spPr>
          <a:xfrm>
            <a:off x="18226" y="5826768"/>
            <a:ext cx="4921594" cy="553998"/>
          </a:xfrm>
          <a:prstGeom prst="rect">
            <a:avLst/>
          </a:prstGeom>
          <a:noFill/>
        </p:spPr>
        <p:txBody>
          <a:bodyPr wrap="square" rtlCol="0">
            <a:spAutoFit/>
          </a:bodyPr>
          <a:lstStyle/>
          <a:p>
            <a:pPr algn="r"/>
            <a:r>
              <a:rPr lang="it-IT" sz="3000" b="1" dirty="0">
                <a:solidFill>
                  <a:srgbClr val="815FA4"/>
                </a:solidFill>
                <a:effectLst/>
                <a:latin typeface="URW DIN"/>
              </a:rPr>
              <a:t>Settimana Santa</a:t>
            </a:r>
            <a:endParaRPr lang="it-IT" sz="3000" dirty="0">
              <a:solidFill>
                <a:srgbClr val="815FA4"/>
              </a:solidFill>
              <a:effectLst/>
              <a:latin typeface="URW DIN"/>
            </a:endParaRPr>
          </a:p>
        </p:txBody>
      </p:sp>
      <p:pic>
        <p:nvPicPr>
          <p:cNvPr id="12" name="Immagine 11">
            <a:extLst>
              <a:ext uri="{FF2B5EF4-FFF2-40B4-BE49-F238E27FC236}">
                <a16:creationId xmlns:a16="http://schemas.microsoft.com/office/drawing/2014/main" xmlns="" id="{3CBF567B-E841-39EB-DBF6-5D1FD063C82E}"/>
              </a:ext>
            </a:extLst>
          </p:cNvPr>
          <p:cNvPicPr>
            <a:picLocks noChangeAspect="1"/>
          </p:cNvPicPr>
          <p:nvPr/>
        </p:nvPicPr>
        <p:blipFill>
          <a:blip r:embed="rId5"/>
          <a:stretch>
            <a:fillRect/>
          </a:stretch>
        </p:blipFill>
        <p:spPr>
          <a:xfrm>
            <a:off x="7538419" y="-261652"/>
            <a:ext cx="4043520" cy="5925057"/>
          </a:xfrm>
          <a:prstGeom prst="rect">
            <a:avLst/>
          </a:prstGeom>
        </p:spPr>
      </p:pic>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sellaDiTesto 13">
            <a:extLst>
              <a:ext uri="{FF2B5EF4-FFF2-40B4-BE49-F238E27FC236}">
                <a16:creationId xmlns:a16="http://schemas.microsoft.com/office/drawing/2014/main" xmlns="" id="{9F686251-E67B-EF38-AE53-2F0A7DDFE80E}"/>
              </a:ext>
            </a:extLst>
          </p:cNvPr>
          <p:cNvSpPr txBox="1"/>
          <p:nvPr/>
        </p:nvSpPr>
        <p:spPr>
          <a:xfrm>
            <a:off x="490645" y="1554415"/>
            <a:ext cx="7444812" cy="530145"/>
          </a:xfrm>
          <a:prstGeom prst="rect">
            <a:avLst/>
          </a:prstGeom>
          <a:noFill/>
        </p:spPr>
        <p:txBody>
          <a:bodyPr wrap="square" rtlCol="0">
            <a:spAutoFit/>
          </a:bodyPr>
          <a:lstStyle/>
          <a:p>
            <a:pPr>
              <a:lnSpc>
                <a:spcPct val="107000"/>
              </a:lnSpc>
              <a:spcAft>
                <a:spcPts val="800"/>
              </a:spcAft>
            </a:pPr>
            <a:r>
              <a:rPr lang="it-IT" sz="2800" b="1" i="1" dirty="0">
                <a:solidFill>
                  <a:srgbClr val="29B8CE"/>
                </a:solidFill>
                <a:effectLst/>
                <a:latin typeface="Arial" panose="020B0604020202020204" pitchFamily="34" charset="0"/>
                <a:ea typeface="Times New Roman" panose="02020603050405020304" pitchFamily="18" charset="0"/>
              </a:rPr>
              <a:t>Dal Vangelo secondo Giovanni (12,3-8)</a:t>
            </a:r>
            <a:r>
              <a:rPr lang="it-IT" sz="2800" dirty="0">
                <a:solidFill>
                  <a:srgbClr val="29B8CE"/>
                </a:solidFill>
                <a:effectLst/>
              </a:rPr>
              <a:t> </a:t>
            </a:r>
            <a:endParaRPr lang="it-IT" sz="2800"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xmlns="" id="{FF8B10DB-787B-094D-80A7-18B5BCB1302B}"/>
              </a:ext>
            </a:extLst>
          </p:cNvPr>
          <p:cNvSpPr txBox="1"/>
          <p:nvPr/>
        </p:nvSpPr>
        <p:spPr>
          <a:xfrm>
            <a:off x="502929" y="2172185"/>
            <a:ext cx="6956650" cy="2840714"/>
          </a:xfrm>
          <a:prstGeom prst="rect">
            <a:avLst/>
          </a:prstGeom>
          <a:noFill/>
        </p:spPr>
        <p:txBody>
          <a:bodyPr wrap="square" rtlCol="0">
            <a:spAutoFit/>
          </a:bodyPr>
          <a:lstStyle/>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Maria allora prese trecento grammi di profumo di puro nardo, assai prezioso, ne cosparse i piedi di Gesù, poi li asciugò con i suoi capelli, e tutta la casa si riempì dell'aroma di quel profumo.</a:t>
            </a:r>
            <a:b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b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a:t>
            </a:r>
            <a:b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b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Gesù allora disse: «Lasciala fare, perché ella lo conservi per il giorno della mia sepoltura. I poveri infatti li avete sempre con voi, ma non sempre avete me».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6" name="Immagine 15">
            <a:extLst>
              <a:ext uri="{FF2B5EF4-FFF2-40B4-BE49-F238E27FC236}">
                <a16:creationId xmlns:a16="http://schemas.microsoft.com/office/drawing/2014/main" xmlns="" id="{527660B4-32F0-2455-B8CF-B5FF816324D8}"/>
              </a:ext>
            </a:extLst>
          </p:cNvPr>
          <p:cNvPicPr>
            <a:picLocks noChangeAspect="1"/>
          </p:cNvPicPr>
          <p:nvPr/>
        </p:nvPicPr>
        <p:blipFill>
          <a:blip r:embed="rId2"/>
          <a:srcRect/>
          <a:stretch/>
        </p:blipFill>
        <p:spPr>
          <a:xfrm>
            <a:off x="7459579" y="518445"/>
            <a:ext cx="4387457" cy="2723504"/>
          </a:xfrm>
          <a:prstGeom prst="rect">
            <a:avLst/>
          </a:prstGeom>
        </p:spPr>
      </p:pic>
      <p:sp>
        <p:nvSpPr>
          <p:cNvPr id="18" name="Rettangolo 17">
            <a:extLst>
              <a:ext uri="{FF2B5EF4-FFF2-40B4-BE49-F238E27FC236}">
                <a16:creationId xmlns:a16="http://schemas.microsoft.com/office/drawing/2014/main" xmlns="" id="{CF7D86AF-096F-FF4F-1072-FC3BF80C321C}"/>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xmlns="" id="{28522CBA-FA8A-CD9B-A1A5-B4213183DD1D}"/>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5" name="Rettangolo 4">
            <a:extLst>
              <a:ext uri="{FF2B5EF4-FFF2-40B4-BE49-F238E27FC236}">
                <a16:creationId xmlns:a16="http://schemas.microsoft.com/office/drawing/2014/main" xmlns="" id="{AE1F9FD5-F4C5-6415-C7E8-842C352679FA}"/>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itardo 5">
            <a:extLst>
              <a:ext uri="{FF2B5EF4-FFF2-40B4-BE49-F238E27FC236}">
                <a16:creationId xmlns:a16="http://schemas.microsoft.com/office/drawing/2014/main" xmlns="" id="{E586AE0D-1A3A-A5B6-5DAD-7971A6C55BF9}"/>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xmlns="" id="{E5BA657C-8D6C-D25D-A2E4-327B8F9F1853}"/>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Lunedì Santo - 14 aprile</a:t>
            </a:r>
            <a:endParaRPr lang="it-IT" sz="3200" dirty="0">
              <a:solidFill>
                <a:schemeClr val="bg1"/>
              </a:solidFill>
              <a:effectLst/>
              <a:latin typeface="URW DIN"/>
            </a:endParaRPr>
          </a:p>
        </p:txBody>
      </p:sp>
      <p:sp>
        <p:nvSpPr>
          <p:cNvPr id="10" name="CasellaDiTesto 9">
            <a:extLst>
              <a:ext uri="{FF2B5EF4-FFF2-40B4-BE49-F238E27FC236}">
                <a16:creationId xmlns:a16="http://schemas.microsoft.com/office/drawing/2014/main" xmlns="" id="{38BD8FA8-60AB-67BE-E495-4972393C0EF7}"/>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Settimana Santa</a:t>
            </a:r>
            <a:endParaRPr lang="it-IT" sz="2000" dirty="0">
              <a:solidFill>
                <a:srgbClr val="815FA4"/>
              </a:solidFill>
              <a:effectLst/>
              <a:latin typeface="URW DIN"/>
            </a:endParaRPr>
          </a:p>
        </p:txBody>
      </p:sp>
      <p:sp>
        <p:nvSpPr>
          <p:cNvPr id="11" name="CasellaDiTesto 10">
            <a:extLst>
              <a:ext uri="{FF2B5EF4-FFF2-40B4-BE49-F238E27FC236}">
                <a16:creationId xmlns:a16="http://schemas.microsoft.com/office/drawing/2014/main" xmlns="" id="{934CCAED-663A-9A9E-C5A2-F28A3E203595}"/>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PORTA SANTA</a:t>
            </a:r>
          </a:p>
        </p:txBody>
      </p:sp>
      <p:pic>
        <p:nvPicPr>
          <p:cNvPr id="13" name="Immagine 12">
            <a:extLst>
              <a:ext uri="{FF2B5EF4-FFF2-40B4-BE49-F238E27FC236}">
                <a16:creationId xmlns:a16="http://schemas.microsoft.com/office/drawing/2014/main" xmlns="" id="{71E005CB-6908-FAD9-D070-A32C3D2EB9D1}"/>
              </a:ext>
            </a:extLst>
          </p:cNvPr>
          <p:cNvPicPr>
            <a:picLocks noChangeAspect="1"/>
          </p:cNvPicPr>
          <p:nvPr/>
        </p:nvPicPr>
        <p:blipFill>
          <a:blip r:embed="rId3"/>
          <a:stretch>
            <a:fillRect/>
          </a:stretch>
        </p:blipFill>
        <p:spPr>
          <a:xfrm>
            <a:off x="9349200" y="1993805"/>
            <a:ext cx="2663086" cy="3902278"/>
          </a:xfrm>
          <a:prstGeom prst="rect">
            <a:avLst/>
          </a:prstGeom>
        </p:spPr>
      </p:pic>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xmlns="" id="{FBE3719A-6BCD-035A-0FB9-02C19648A503}"/>
              </a:ext>
            </a:extLst>
          </p:cNvPr>
          <p:cNvPicPr>
            <a:picLocks noChangeAspect="1"/>
          </p:cNvPicPr>
          <p:nvPr/>
        </p:nvPicPr>
        <p:blipFill>
          <a:blip r:embed="rId2"/>
          <a:stretch>
            <a:fillRect/>
          </a:stretch>
        </p:blipFill>
        <p:spPr>
          <a:xfrm>
            <a:off x="502929" y="2360973"/>
            <a:ext cx="946373" cy="946373"/>
          </a:xfrm>
          <a:prstGeom prst="rect">
            <a:avLst/>
          </a:prstGeom>
        </p:spPr>
      </p:pic>
      <p:sp>
        <p:nvSpPr>
          <p:cNvPr id="12" name="CasellaDiTesto 11">
            <a:extLst>
              <a:ext uri="{FF2B5EF4-FFF2-40B4-BE49-F238E27FC236}">
                <a16:creationId xmlns:a16="http://schemas.microsoft.com/office/drawing/2014/main" xmlns="" id="{75CEBFB2-0670-9C31-34CE-5202D6FE5B12}"/>
              </a:ext>
            </a:extLst>
          </p:cNvPr>
          <p:cNvSpPr txBox="1"/>
          <p:nvPr/>
        </p:nvSpPr>
        <p:spPr>
          <a:xfrm>
            <a:off x="420311" y="1591061"/>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Breve Spiegazione</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CasellaDiTesto 12">
            <a:extLst>
              <a:ext uri="{FF2B5EF4-FFF2-40B4-BE49-F238E27FC236}">
                <a16:creationId xmlns:a16="http://schemas.microsoft.com/office/drawing/2014/main" xmlns="" id="{7F7C4406-958D-1D32-E7AB-0EF1C388F20A}"/>
              </a:ext>
            </a:extLst>
          </p:cNvPr>
          <p:cNvSpPr txBox="1"/>
          <p:nvPr/>
        </p:nvSpPr>
        <p:spPr>
          <a:xfrm>
            <a:off x="1651851" y="2244426"/>
            <a:ext cx="6213272" cy="4026167"/>
          </a:xfrm>
          <a:prstGeom prst="rect">
            <a:avLst/>
          </a:prstGeom>
          <a:noFill/>
        </p:spPr>
        <p:txBody>
          <a:bodyPr wrap="square" rtlCol="0">
            <a:spAutoFit/>
          </a:bodyPr>
          <a:lstStyle/>
          <a:p>
            <a:pPr>
              <a:lnSpc>
                <a:spcPct val="107000"/>
              </a:lnSpc>
              <a:spcAft>
                <a:spcPts val="800"/>
              </a:spcAft>
            </a:pPr>
            <a:r>
              <a:rPr lang="it-IT" sz="1800" i="1" dirty="0">
                <a:solidFill>
                  <a:srgbClr val="333333"/>
                </a:solidFill>
                <a:effectLst/>
                <a:latin typeface="Arial" panose="020B0604020202020204" pitchFamily="34" charset="0"/>
                <a:ea typeface="Calibri" panose="020F0502020204030204" pitchFamily="34" charset="0"/>
                <a:cs typeface="Arial" panose="020B0604020202020204" pitchFamily="34" charset="0"/>
              </a:rPr>
              <a:t>“</a:t>
            </a:r>
            <a:r>
              <a:rPr lang="it-IT" sz="1800" i="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Maria entra nella vita di Gesù in maniera strana, con questo insolito gesto del profumo. Cosparge i piedi, quei piedi che durante la sua vita lo hanno portato ovunque per annunciare il regno di suo Padre. Piedi stanchi che però non hanno ancora compiuto il loro cammino, non avendo raggiunto la meta. Serve arrivare al Calvario e poi continuare per il cielo. Entriamo anche noi nel cuore di Gesù, ascoltiamo i suoi sentimenti che sta nutrendo in questi ultimi giorni della sua vita terrena. Entrando in Lui potremo uscire per riconoscere nei poveri lo stesso profumo della carità.</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1" name="Immagine 20">
            <a:extLst>
              <a:ext uri="{FF2B5EF4-FFF2-40B4-BE49-F238E27FC236}">
                <a16:creationId xmlns:a16="http://schemas.microsoft.com/office/drawing/2014/main" xmlns="" id="{F5B39874-7BBB-D218-086A-FEDC4C416287}"/>
              </a:ext>
            </a:extLst>
          </p:cNvPr>
          <p:cNvPicPr>
            <a:picLocks noChangeAspect="1"/>
          </p:cNvPicPr>
          <p:nvPr/>
        </p:nvPicPr>
        <p:blipFill>
          <a:blip r:embed="rId3"/>
          <a:srcRect/>
          <a:stretch/>
        </p:blipFill>
        <p:spPr>
          <a:xfrm>
            <a:off x="7459579" y="518445"/>
            <a:ext cx="4387457" cy="2723504"/>
          </a:xfrm>
          <a:prstGeom prst="rect">
            <a:avLst/>
          </a:prstGeom>
        </p:spPr>
      </p:pic>
      <p:sp>
        <p:nvSpPr>
          <p:cNvPr id="23" name="Rettangolo 22">
            <a:extLst>
              <a:ext uri="{FF2B5EF4-FFF2-40B4-BE49-F238E27FC236}">
                <a16:creationId xmlns:a16="http://schemas.microsoft.com/office/drawing/2014/main" xmlns="" id="{045898B3-9266-985D-714D-B492F37DEB7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4" name="Ritardo 23">
            <a:extLst>
              <a:ext uri="{FF2B5EF4-FFF2-40B4-BE49-F238E27FC236}">
                <a16:creationId xmlns:a16="http://schemas.microsoft.com/office/drawing/2014/main" xmlns="" id="{91C5C4CC-FC47-5103-7BC0-515B69853589}"/>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5" name="Rettangolo 4">
            <a:extLst>
              <a:ext uri="{FF2B5EF4-FFF2-40B4-BE49-F238E27FC236}">
                <a16:creationId xmlns:a16="http://schemas.microsoft.com/office/drawing/2014/main" xmlns="" id="{5C6A183C-7B52-6B16-2EE2-50030C4F0C1F}"/>
              </a:ext>
            </a:extLst>
          </p:cNvPr>
          <p:cNvSpPr/>
          <p:nvPr/>
        </p:nvSpPr>
        <p:spPr>
          <a:xfrm>
            <a:off x="0" y="676969"/>
            <a:ext cx="5320937"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itardo 5">
            <a:extLst>
              <a:ext uri="{FF2B5EF4-FFF2-40B4-BE49-F238E27FC236}">
                <a16:creationId xmlns:a16="http://schemas.microsoft.com/office/drawing/2014/main" xmlns="" id="{1FD9CD38-C626-78AD-CFD4-988BDE5A29A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xmlns="" id="{A3391A54-16B7-BFCD-BBD0-CFA8AADC06E6}"/>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Lunedì Santo - 14 aprile</a:t>
            </a:r>
            <a:endParaRPr lang="it-IT" sz="3200" dirty="0">
              <a:solidFill>
                <a:schemeClr val="bg1"/>
              </a:solidFill>
              <a:effectLst/>
              <a:latin typeface="URW DIN"/>
            </a:endParaRPr>
          </a:p>
        </p:txBody>
      </p:sp>
      <p:sp>
        <p:nvSpPr>
          <p:cNvPr id="8" name="CasellaDiTesto 7">
            <a:extLst>
              <a:ext uri="{FF2B5EF4-FFF2-40B4-BE49-F238E27FC236}">
                <a16:creationId xmlns:a16="http://schemas.microsoft.com/office/drawing/2014/main" xmlns="" id="{D2FC62A9-31BC-341D-5CCF-8C7C8964D790}"/>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Settimana Santa</a:t>
            </a:r>
            <a:endParaRPr lang="it-IT" sz="2000" dirty="0">
              <a:solidFill>
                <a:srgbClr val="815FA4"/>
              </a:solidFill>
              <a:effectLst/>
              <a:latin typeface="URW DIN"/>
            </a:endParaRPr>
          </a:p>
        </p:txBody>
      </p:sp>
      <p:sp>
        <p:nvSpPr>
          <p:cNvPr id="9" name="CasellaDiTesto 8">
            <a:extLst>
              <a:ext uri="{FF2B5EF4-FFF2-40B4-BE49-F238E27FC236}">
                <a16:creationId xmlns:a16="http://schemas.microsoft.com/office/drawing/2014/main" xmlns="" id="{DB181F34-E99C-0644-60F7-067D3548746E}"/>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PORTA SANTA</a:t>
            </a:r>
          </a:p>
        </p:txBody>
      </p:sp>
      <p:pic>
        <p:nvPicPr>
          <p:cNvPr id="11" name="Immagine 10">
            <a:extLst>
              <a:ext uri="{FF2B5EF4-FFF2-40B4-BE49-F238E27FC236}">
                <a16:creationId xmlns:a16="http://schemas.microsoft.com/office/drawing/2014/main" xmlns="" id="{69ACE8B9-1EB5-5DE7-0414-0FFBC296C2E0}"/>
              </a:ext>
            </a:extLst>
          </p:cNvPr>
          <p:cNvPicPr>
            <a:picLocks noChangeAspect="1"/>
          </p:cNvPicPr>
          <p:nvPr/>
        </p:nvPicPr>
        <p:blipFill>
          <a:blip r:embed="rId4"/>
          <a:stretch>
            <a:fillRect/>
          </a:stretch>
        </p:blipFill>
        <p:spPr>
          <a:xfrm>
            <a:off x="9349200" y="1993805"/>
            <a:ext cx="2663086" cy="3902278"/>
          </a:xfrm>
          <a:prstGeom prst="rect">
            <a:avLst/>
          </a:prstGeom>
        </p:spPr>
      </p:pic>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a:extLst>
              <a:ext uri="{FF2B5EF4-FFF2-40B4-BE49-F238E27FC236}">
                <a16:creationId xmlns:a16="http://schemas.microsoft.com/office/drawing/2014/main" xmlns="" id="{22EF5F0D-6155-F020-E688-152EF6E8E37C}"/>
              </a:ext>
            </a:extLst>
          </p:cNvPr>
          <p:cNvPicPr>
            <a:picLocks noChangeAspect="1"/>
          </p:cNvPicPr>
          <p:nvPr/>
        </p:nvPicPr>
        <p:blipFill>
          <a:blip r:embed="rId3"/>
          <a:srcRect/>
          <a:stretch/>
        </p:blipFill>
        <p:spPr>
          <a:xfrm>
            <a:off x="7459579" y="518445"/>
            <a:ext cx="4387457" cy="2723504"/>
          </a:xfrm>
          <a:prstGeom prst="rect">
            <a:avLst/>
          </a:prstGeom>
        </p:spPr>
      </p:pic>
      <p:sp>
        <p:nvSpPr>
          <p:cNvPr id="17" name="Rettangolo 16">
            <a:extLst>
              <a:ext uri="{FF2B5EF4-FFF2-40B4-BE49-F238E27FC236}">
                <a16:creationId xmlns:a16="http://schemas.microsoft.com/office/drawing/2014/main" xmlns="" id="{C1447362-E5F9-881F-D7C8-1D9494FA9C9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xmlns="" id="{894F7D29-8E49-AA8A-50EA-CAB9D929512F}"/>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7" name="Immagine 6">
            <a:extLst>
              <a:ext uri="{FF2B5EF4-FFF2-40B4-BE49-F238E27FC236}">
                <a16:creationId xmlns:a16="http://schemas.microsoft.com/office/drawing/2014/main" xmlns="" id="{0C7BBCEB-D78E-D45B-D708-AC4C2372AC0F}"/>
              </a:ext>
            </a:extLst>
          </p:cNvPr>
          <p:cNvPicPr>
            <a:picLocks noChangeAspect="1"/>
          </p:cNvPicPr>
          <p:nvPr/>
        </p:nvPicPr>
        <p:blipFill>
          <a:blip r:embed="rId4"/>
          <a:stretch>
            <a:fillRect/>
          </a:stretch>
        </p:blipFill>
        <p:spPr>
          <a:xfrm>
            <a:off x="502928" y="2314955"/>
            <a:ext cx="1191589" cy="663145"/>
          </a:xfrm>
          <a:prstGeom prst="rect">
            <a:avLst/>
          </a:prstGeom>
        </p:spPr>
      </p:pic>
      <p:sp>
        <p:nvSpPr>
          <p:cNvPr id="8" name="CasellaDiTesto 7">
            <a:extLst>
              <a:ext uri="{FF2B5EF4-FFF2-40B4-BE49-F238E27FC236}">
                <a16:creationId xmlns:a16="http://schemas.microsoft.com/office/drawing/2014/main" xmlns="" id="{441F4B8A-12DB-AD6E-B711-5668A46FCFB2}"/>
              </a:ext>
            </a:extLst>
          </p:cNvPr>
          <p:cNvSpPr txBox="1"/>
          <p:nvPr/>
        </p:nvSpPr>
        <p:spPr>
          <a:xfrm>
            <a:off x="1872373" y="2227946"/>
            <a:ext cx="5298448" cy="4048994"/>
          </a:xfrm>
          <a:prstGeom prst="rect">
            <a:avLst/>
          </a:prstGeom>
          <a:noFill/>
        </p:spPr>
        <p:txBody>
          <a:bodyPr wrap="square" rtlCol="0">
            <a:spAutoFit/>
          </a:bodyPr>
          <a:lstStyle/>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Invitaci, Signore, a vivere con te questa settimana,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per essere dono per te e i fratelli.</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Lascia che spargiamo il profumo del perdono,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per essere dono per te e i fratelli.</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Fa’ che accogliamo i tuoi inviti a cambiare il nostro cuore,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per essere dono per te e i fratelli.</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xmlns="" id="{68873392-2104-AF3C-90AC-F91CB7D7491B}"/>
              </a:ext>
            </a:extLst>
          </p:cNvPr>
          <p:cNvSpPr txBox="1"/>
          <p:nvPr/>
        </p:nvSpPr>
        <p:spPr>
          <a:xfrm>
            <a:off x="420311" y="1565772"/>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Preghiera</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ttangolo 9">
            <a:extLst>
              <a:ext uri="{FF2B5EF4-FFF2-40B4-BE49-F238E27FC236}">
                <a16:creationId xmlns:a16="http://schemas.microsoft.com/office/drawing/2014/main" xmlns="" id="{C77B2EB6-38D6-C063-F4D2-0988874A4927}"/>
              </a:ext>
            </a:extLst>
          </p:cNvPr>
          <p:cNvSpPr/>
          <p:nvPr/>
        </p:nvSpPr>
        <p:spPr>
          <a:xfrm>
            <a:off x="0" y="676969"/>
            <a:ext cx="5424523"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itardo 11">
            <a:extLst>
              <a:ext uri="{FF2B5EF4-FFF2-40B4-BE49-F238E27FC236}">
                <a16:creationId xmlns:a16="http://schemas.microsoft.com/office/drawing/2014/main" xmlns="" id="{7D95EDCD-E7E8-EC42-F396-36E192D8D81E}"/>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a:extLst>
              <a:ext uri="{FF2B5EF4-FFF2-40B4-BE49-F238E27FC236}">
                <a16:creationId xmlns:a16="http://schemas.microsoft.com/office/drawing/2014/main" xmlns="" id="{93C341B9-FF12-F71B-5672-B695201E5CF5}"/>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Lunedì Santo - 14 aprile</a:t>
            </a:r>
            <a:endParaRPr lang="it-IT" sz="3200" dirty="0">
              <a:solidFill>
                <a:schemeClr val="bg1"/>
              </a:solidFill>
              <a:effectLst/>
              <a:latin typeface="URW DIN"/>
            </a:endParaRPr>
          </a:p>
        </p:txBody>
      </p:sp>
      <p:sp>
        <p:nvSpPr>
          <p:cNvPr id="15" name="CasellaDiTesto 14">
            <a:extLst>
              <a:ext uri="{FF2B5EF4-FFF2-40B4-BE49-F238E27FC236}">
                <a16:creationId xmlns:a16="http://schemas.microsoft.com/office/drawing/2014/main" xmlns="" id="{D506D3D8-1382-DA49-D875-89CC1CE5D391}"/>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Settimana Santa</a:t>
            </a:r>
            <a:endParaRPr lang="it-IT" sz="2000" dirty="0">
              <a:solidFill>
                <a:srgbClr val="815FA4"/>
              </a:solidFill>
              <a:effectLst/>
              <a:latin typeface="URW DIN"/>
            </a:endParaRPr>
          </a:p>
        </p:txBody>
      </p:sp>
      <p:sp>
        <p:nvSpPr>
          <p:cNvPr id="16" name="CasellaDiTesto 15">
            <a:extLst>
              <a:ext uri="{FF2B5EF4-FFF2-40B4-BE49-F238E27FC236}">
                <a16:creationId xmlns:a16="http://schemas.microsoft.com/office/drawing/2014/main" xmlns="" id="{0DD02785-2F29-FCF0-31C2-5AD43039E134}"/>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PORTA SANTA</a:t>
            </a:r>
          </a:p>
        </p:txBody>
      </p:sp>
      <p:pic>
        <p:nvPicPr>
          <p:cNvPr id="18" name="Immagine 17">
            <a:extLst>
              <a:ext uri="{FF2B5EF4-FFF2-40B4-BE49-F238E27FC236}">
                <a16:creationId xmlns:a16="http://schemas.microsoft.com/office/drawing/2014/main" xmlns="" id="{34FF3FFD-DA38-7EDB-2788-05A44B3EC257}"/>
              </a:ext>
            </a:extLst>
          </p:cNvPr>
          <p:cNvPicPr>
            <a:picLocks noChangeAspect="1"/>
          </p:cNvPicPr>
          <p:nvPr/>
        </p:nvPicPr>
        <p:blipFill>
          <a:blip r:embed="rId5"/>
          <a:stretch>
            <a:fillRect/>
          </a:stretch>
        </p:blipFill>
        <p:spPr>
          <a:xfrm>
            <a:off x="9349200" y="1993805"/>
            <a:ext cx="2663086" cy="3902278"/>
          </a:xfrm>
          <a:prstGeom prst="rect">
            <a:avLst/>
          </a:prstGeom>
        </p:spPr>
      </p:pic>
    </p:spTree>
    <p:extLst>
      <p:ext uri="{BB962C8B-B14F-4D97-AF65-F5344CB8AC3E}">
        <p14:creationId xmlns:p14="http://schemas.microsoft.com/office/powerpoint/2010/main" val="24227926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252</Words>
  <Application>Microsoft Office PowerPoint</Application>
  <PresentationFormat>Widescreen</PresentationFormat>
  <Paragraphs>26</Paragraphs>
  <Slides>4</Slides>
  <Notes>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vt:i4>
      </vt:variant>
    </vt:vector>
  </HeadingPairs>
  <TitlesOfParts>
    <vt:vector size="11" baseType="lpstr">
      <vt:lpstr>Arial</vt:lpstr>
      <vt:lpstr>Calibri</vt:lpstr>
      <vt:lpstr>Calibri Light</vt:lpstr>
      <vt:lpstr>Times New Roman</vt:lpstr>
      <vt:lpstr>URW DIN</vt:lpstr>
      <vt:lpstr>Verdana</vt:lpstr>
      <vt:lpstr>Tema di Office</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Don Claudio Laffranchini</cp:lastModifiedBy>
  <cp:revision>175</cp:revision>
  <dcterms:created xsi:type="dcterms:W3CDTF">2023-01-12T09:17:38Z</dcterms:created>
  <dcterms:modified xsi:type="dcterms:W3CDTF">2025-02-11T09:00:43Z</dcterms:modified>
</cp:coreProperties>
</file>