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1" y="3584004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Dalla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Lettera di Giacomo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(4,18-22)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728623"/>
            <a:ext cx="8144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A che serve, fratelli miei, se uno dice di avere fede, ma </a:t>
            </a:r>
            <a:r>
              <a:rPr lang="it-IT" sz="2000" dirty="0" smtClean="0">
                <a:latin typeface="URW DIN" panose="00000500000000000000" pitchFamily="2" charset="0"/>
              </a:rPr>
              <a:t>non ha </a:t>
            </a:r>
            <a:r>
              <a:rPr lang="it-IT" sz="2000" dirty="0">
                <a:latin typeface="URW DIN" panose="00000500000000000000" pitchFamily="2" charset="0"/>
              </a:rPr>
              <a:t>le opere? Quella fede può forse salvarlo? Se un fratello </a:t>
            </a:r>
            <a:r>
              <a:rPr lang="it-IT" sz="2000" dirty="0" smtClean="0">
                <a:latin typeface="URW DIN" panose="00000500000000000000" pitchFamily="2" charset="0"/>
              </a:rPr>
              <a:t>o una </a:t>
            </a:r>
            <a:r>
              <a:rPr lang="it-IT" sz="2000" dirty="0">
                <a:latin typeface="URW DIN" panose="00000500000000000000" pitchFamily="2" charset="0"/>
              </a:rPr>
              <a:t>sorella sono senza vestiti e sprovvisti del cibo </a:t>
            </a:r>
            <a:r>
              <a:rPr lang="it-IT" sz="2000" dirty="0" smtClean="0">
                <a:latin typeface="URW DIN" panose="00000500000000000000" pitchFamily="2" charset="0"/>
              </a:rPr>
              <a:t>quotidiano e </a:t>
            </a:r>
            <a:r>
              <a:rPr lang="it-IT" sz="2000" dirty="0">
                <a:latin typeface="URW DIN" panose="00000500000000000000" pitchFamily="2" charset="0"/>
              </a:rPr>
              <a:t>uno di voi dice loro: “Andatevene in pace, riscaldatevi e saziatevi</a:t>
            </a:r>
            <a:r>
              <a:rPr lang="it-IT" sz="2000" dirty="0" smtClean="0">
                <a:latin typeface="URW DIN" panose="00000500000000000000" pitchFamily="2" charset="0"/>
              </a:rPr>
              <a:t>”, ma </a:t>
            </a:r>
            <a:r>
              <a:rPr lang="it-IT" sz="2000" dirty="0">
                <a:latin typeface="URW DIN" panose="00000500000000000000" pitchFamily="2" charset="0"/>
              </a:rPr>
              <a:t>non date loro il necessario per il corpo, a che </a:t>
            </a:r>
            <a:r>
              <a:rPr lang="it-IT" sz="2000" dirty="0" smtClean="0">
                <a:latin typeface="URW DIN" panose="00000500000000000000" pitchFamily="2" charset="0"/>
              </a:rPr>
              <a:t>cosa serve</a:t>
            </a:r>
            <a:r>
              <a:rPr lang="it-IT" sz="2000" dirty="0">
                <a:latin typeface="URW DIN" panose="00000500000000000000" pitchFamily="2" charset="0"/>
              </a:rPr>
              <a:t>? Così anche la fede: se non è seguita dalle opere, in </a:t>
            </a:r>
            <a:r>
              <a:rPr lang="it-IT" sz="2000" dirty="0" smtClean="0">
                <a:latin typeface="URW DIN" panose="00000500000000000000" pitchFamily="2" charset="0"/>
              </a:rPr>
              <a:t>se stessa </a:t>
            </a:r>
            <a:r>
              <a:rPr lang="it-IT" sz="2000" dirty="0">
                <a:latin typeface="URW DIN" panose="00000500000000000000" pitchFamily="2" charset="0"/>
              </a:rPr>
              <a:t>è morta.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99244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706880" y="3820122"/>
            <a:ext cx="7167154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Giacomo nella sua lettera è molto concreto. Non si tratta </a:t>
            </a:r>
            <a:r>
              <a:rPr lang="it-IT" sz="2000" dirty="0" smtClean="0">
                <a:latin typeface="URW DIN" panose="00000500000000000000" pitchFamily="2" charset="0"/>
              </a:rPr>
              <a:t>di contrapporre </a:t>
            </a:r>
            <a:r>
              <a:rPr lang="it-IT" sz="2000" dirty="0">
                <a:latin typeface="URW DIN" panose="00000500000000000000" pitchFamily="2" charset="0"/>
              </a:rPr>
              <a:t>fede e opere, ma semmai di verificare la </a:t>
            </a:r>
            <a:r>
              <a:rPr lang="it-IT" sz="2000" dirty="0" smtClean="0">
                <a:latin typeface="URW DIN" panose="00000500000000000000" pitchFamily="2" charset="0"/>
              </a:rPr>
              <a:t>concretezza della </a:t>
            </a:r>
            <a:r>
              <a:rPr lang="it-IT" sz="2000" dirty="0">
                <a:latin typeface="URW DIN" panose="00000500000000000000" pitchFamily="2" charset="0"/>
              </a:rPr>
              <a:t>nostra fede. Essa necessariamente ci </a:t>
            </a:r>
            <a:r>
              <a:rPr lang="it-IT" sz="2000" dirty="0" smtClean="0">
                <a:latin typeface="URW DIN" panose="00000500000000000000" pitchFamily="2" charset="0"/>
              </a:rPr>
              <a:t>spinge a </a:t>
            </a:r>
            <a:r>
              <a:rPr lang="it-IT" sz="2000" dirty="0">
                <a:latin typeface="URW DIN" panose="00000500000000000000" pitchFamily="2" charset="0"/>
              </a:rPr>
              <a:t>fare scelte che si vedono, non astratte. Cosa faccio </a:t>
            </a:r>
            <a:r>
              <a:rPr lang="it-IT" sz="2000" dirty="0" smtClean="0">
                <a:latin typeface="URW DIN" panose="00000500000000000000" pitchFamily="2" charset="0"/>
              </a:rPr>
              <a:t>per manifestare la </a:t>
            </a:r>
            <a:r>
              <a:rPr lang="it-IT" sz="2000" dirty="0">
                <a:latin typeface="URW DIN" panose="00000500000000000000" pitchFamily="2" charset="0"/>
              </a:rPr>
              <a:t>mia fede? Ho a cuore i problemi delle persone che ho intorno?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" y="38655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87" y="287894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001728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28963" y="3706233"/>
            <a:ext cx="875079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Signore, quando ho fame, </a:t>
            </a:r>
            <a:r>
              <a:rPr lang="it-IT" sz="2000" b="1" dirty="0">
                <a:latin typeface="URW DIN" panose="00000500000000000000" pitchFamily="2" charset="0"/>
              </a:rPr>
              <a:t>dammi qualcuno che </a:t>
            </a:r>
            <a:r>
              <a:rPr lang="it-IT" sz="2000" b="1" dirty="0" smtClean="0">
                <a:latin typeface="URW DIN" panose="00000500000000000000" pitchFamily="2" charset="0"/>
              </a:rPr>
              <a:t>ha bisogno </a:t>
            </a:r>
            <a:r>
              <a:rPr lang="it-IT" sz="2000" b="1" dirty="0">
                <a:latin typeface="URW DIN" panose="00000500000000000000" pitchFamily="2" charset="0"/>
              </a:rPr>
              <a:t>di cibo;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ho sete, </a:t>
            </a:r>
            <a:r>
              <a:rPr lang="it-IT" sz="2000" b="1" dirty="0">
                <a:latin typeface="URW DIN" panose="00000500000000000000" pitchFamily="2" charset="0"/>
              </a:rPr>
              <a:t>mandami qualcuno che ha </a:t>
            </a:r>
            <a:r>
              <a:rPr lang="it-IT" sz="2000" b="1" dirty="0" smtClean="0">
                <a:latin typeface="URW DIN" panose="00000500000000000000" pitchFamily="2" charset="0"/>
              </a:rPr>
              <a:t>bisogno di </a:t>
            </a:r>
            <a:r>
              <a:rPr lang="it-IT" sz="2000" b="1" dirty="0">
                <a:latin typeface="URW DIN" panose="00000500000000000000" pitchFamily="2" charset="0"/>
              </a:rPr>
              <a:t>acqua;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ho un dispiacere, </a:t>
            </a:r>
            <a:r>
              <a:rPr lang="it-IT" sz="2000" b="1" dirty="0">
                <a:latin typeface="URW DIN" panose="00000500000000000000" pitchFamily="2" charset="0"/>
              </a:rPr>
              <a:t>offrimi qualcuno da consolare;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la mia croce diventa pesante, </a:t>
            </a:r>
            <a:r>
              <a:rPr lang="it-IT" sz="2000" b="1" dirty="0">
                <a:latin typeface="URW DIN" panose="00000500000000000000" pitchFamily="2" charset="0"/>
              </a:rPr>
              <a:t>fa’ che aiuti un altro a </a:t>
            </a:r>
            <a:r>
              <a:rPr lang="it-IT" sz="2000" b="1" dirty="0" smtClean="0">
                <a:latin typeface="URW DIN" panose="00000500000000000000" pitchFamily="2" charset="0"/>
              </a:rPr>
              <a:t>portare la </a:t>
            </a:r>
            <a:r>
              <a:rPr lang="it-IT" sz="2000" b="1" dirty="0">
                <a:latin typeface="URW DIN" panose="00000500000000000000" pitchFamily="2" charset="0"/>
              </a:rPr>
              <a:t>sua;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sono scoraggiato, </a:t>
            </a:r>
            <a:r>
              <a:rPr lang="it-IT" sz="2000" b="1" dirty="0">
                <a:latin typeface="URW DIN" panose="00000500000000000000" pitchFamily="2" charset="0"/>
              </a:rPr>
              <a:t>mandami qualcuno da incoraggiare;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ho bisogno che gli altri si prendano cura di me,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mandami qualcuno </a:t>
            </a:r>
            <a:r>
              <a:rPr lang="it-IT" sz="2000" b="1" dirty="0">
                <a:latin typeface="URW DIN" panose="00000500000000000000" pitchFamily="2" charset="0"/>
              </a:rPr>
              <a:t>di cui possa occuparmi.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702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Dona qualcosa di tuo alla Caritas o a un punto di </a:t>
            </a:r>
            <a:r>
              <a:rPr lang="it-IT" sz="2800" dirty="0" smtClean="0">
                <a:latin typeface="URW DIN" panose="00000500000000000000" pitchFamily="2" charset="0"/>
              </a:rPr>
              <a:t>raccolta per </a:t>
            </a:r>
            <a:r>
              <a:rPr lang="it-IT" sz="2800" dirty="0">
                <a:latin typeface="URW DIN" panose="00000500000000000000" pitchFamily="2" charset="0"/>
              </a:rPr>
              <a:t>i bisognosi.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SABATO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271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124</cp:revision>
  <dcterms:created xsi:type="dcterms:W3CDTF">2023-01-12T09:17:38Z</dcterms:created>
  <dcterms:modified xsi:type="dcterms:W3CDTF">2024-02-20T14:12:41Z</dcterms:modified>
</cp:coreProperties>
</file>