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58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49526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(13,31-32)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28623"/>
            <a:ext cx="8144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Espose loro un’altra parabola, dicendo: “Il regno dei cieli è </a:t>
            </a:r>
            <a:r>
              <a:rPr lang="it-IT" sz="2000" dirty="0" smtClean="0">
                <a:latin typeface="URW DIN" panose="00000500000000000000" pitchFamily="2" charset="0"/>
              </a:rPr>
              <a:t>simile a </a:t>
            </a:r>
            <a:r>
              <a:rPr lang="it-IT" sz="2000" dirty="0">
                <a:latin typeface="URW DIN" panose="00000500000000000000" pitchFamily="2" charset="0"/>
              </a:rPr>
              <a:t>un granello di senape, che un uomo prese e seminò </a:t>
            </a:r>
            <a:r>
              <a:rPr lang="it-IT" sz="2000" dirty="0" smtClean="0">
                <a:latin typeface="URW DIN" panose="00000500000000000000" pitchFamily="2" charset="0"/>
              </a:rPr>
              <a:t>nel suo </a:t>
            </a:r>
            <a:r>
              <a:rPr lang="it-IT" sz="2000" dirty="0">
                <a:latin typeface="URW DIN" panose="00000500000000000000" pitchFamily="2" charset="0"/>
              </a:rPr>
              <a:t>campo. Esso è il più piccolo di tutti i semi ma, una </a:t>
            </a:r>
            <a:r>
              <a:rPr lang="it-IT" sz="2000" dirty="0" smtClean="0">
                <a:latin typeface="URW DIN" panose="00000500000000000000" pitchFamily="2" charset="0"/>
              </a:rPr>
              <a:t>volta cresciuto</a:t>
            </a:r>
            <a:r>
              <a:rPr lang="it-IT" sz="2000" dirty="0">
                <a:latin typeface="URW DIN" panose="00000500000000000000" pitchFamily="2" charset="0"/>
              </a:rPr>
              <a:t>, è più grande delle altre piante dell’orto e diventa </a:t>
            </a:r>
            <a:r>
              <a:rPr lang="it-IT" sz="2000" dirty="0" smtClean="0">
                <a:latin typeface="URW DIN" panose="00000500000000000000" pitchFamily="2" charset="0"/>
              </a:rPr>
              <a:t>un albero</a:t>
            </a:r>
            <a:r>
              <a:rPr lang="it-IT" sz="2000" dirty="0">
                <a:latin typeface="URW DIN" panose="00000500000000000000" pitchFamily="2" charset="0"/>
              </a:rPr>
              <a:t>, tanto che gli uccelli del cielo vengono a fare il nido </a:t>
            </a:r>
            <a:r>
              <a:rPr lang="it-IT" sz="2000" dirty="0" smtClean="0">
                <a:latin typeface="URW DIN" panose="00000500000000000000" pitchFamily="2" charset="0"/>
              </a:rPr>
              <a:t>fra i </a:t>
            </a:r>
            <a:r>
              <a:rPr lang="it-IT" sz="2000" dirty="0">
                <a:latin typeface="URW DIN" panose="00000500000000000000" pitchFamily="2" charset="0"/>
              </a:rPr>
              <a:t>suoi rami “.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19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544299"/>
            <a:ext cx="6852699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Gesù espone il suo insegnamento in parabole, </a:t>
            </a:r>
            <a:r>
              <a:rPr lang="it-IT" sz="2000" dirty="0" smtClean="0">
                <a:latin typeface="URW DIN" panose="00000500000000000000" pitchFamily="2" charset="0"/>
              </a:rPr>
              <a:t>prendendo le </a:t>
            </a:r>
            <a:r>
              <a:rPr lang="it-IT" sz="2000" dirty="0">
                <a:latin typeface="URW DIN" panose="00000500000000000000" pitchFamily="2" charset="0"/>
              </a:rPr>
              <a:t>mosse da un dato reale. Egli parte dalla </a:t>
            </a:r>
            <a:r>
              <a:rPr lang="it-IT" sz="2000" dirty="0" smtClean="0">
                <a:latin typeface="URW DIN" panose="00000500000000000000" pitchFamily="2" charset="0"/>
              </a:rPr>
              <a:t>quotidianità, da </a:t>
            </a:r>
            <a:r>
              <a:rPr lang="it-IT" sz="2000" dirty="0">
                <a:latin typeface="URW DIN" panose="00000500000000000000" pitchFamily="2" charset="0"/>
              </a:rPr>
              <a:t>ciò che è facile osservare e capire per fornire un </a:t>
            </a:r>
            <a:r>
              <a:rPr lang="it-IT" sz="2000" dirty="0" smtClean="0">
                <a:latin typeface="URW DIN" panose="00000500000000000000" pitchFamily="2" charset="0"/>
              </a:rPr>
              <a:t>insegnamento più </a:t>
            </a:r>
            <a:r>
              <a:rPr lang="it-IT" sz="2000" dirty="0">
                <a:latin typeface="URW DIN" panose="00000500000000000000" pitchFamily="2" charset="0"/>
              </a:rPr>
              <a:t>alto e portare chi lo ascolta un livello di </a:t>
            </a:r>
            <a:r>
              <a:rPr lang="it-IT" sz="2000" dirty="0" smtClean="0">
                <a:latin typeface="URW DIN" panose="00000500000000000000" pitchFamily="2" charset="0"/>
              </a:rPr>
              <a:t>comprensione più </a:t>
            </a:r>
            <a:r>
              <a:rPr lang="it-IT" sz="2000" dirty="0">
                <a:latin typeface="URW DIN" panose="00000500000000000000" pitchFamily="2" charset="0"/>
              </a:rPr>
              <a:t>profondo. Così attraverso un seme e un alberello si giungono </a:t>
            </a:r>
            <a:r>
              <a:rPr lang="it-IT" sz="2000" dirty="0" smtClean="0">
                <a:latin typeface="URW DIN" panose="00000500000000000000" pitchFamily="2" charset="0"/>
              </a:rPr>
              <a:t>a intravedere </a:t>
            </a:r>
            <a:r>
              <a:rPr lang="it-IT" sz="2000" dirty="0">
                <a:latin typeface="URW DIN" panose="00000500000000000000" pitchFamily="2" charset="0"/>
              </a:rPr>
              <a:t>le proporzioni del Regno e il desiderio di Dio che tutti </a:t>
            </a:r>
            <a:r>
              <a:rPr lang="it-IT" sz="2000" dirty="0" smtClean="0">
                <a:latin typeface="URW DIN" panose="00000500000000000000" pitchFamily="2" charset="0"/>
              </a:rPr>
              <a:t>ne facciano </a:t>
            </a:r>
            <a:r>
              <a:rPr lang="it-IT" sz="2000" dirty="0">
                <a:latin typeface="URW DIN" panose="00000500000000000000" pitchFamily="2" charset="0"/>
              </a:rPr>
              <a:t>parte.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19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1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507076" y="3479687"/>
            <a:ext cx="5933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Il </a:t>
            </a:r>
            <a:r>
              <a:rPr lang="it-IT" sz="2000" dirty="0"/>
              <a:t>mondo ha sete di pace.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Venga </a:t>
            </a:r>
            <a:r>
              <a:rPr lang="it-IT" sz="2000" b="1" dirty="0"/>
              <a:t>il tuo Regno, Signore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Le ingiustizie segnano la vita di molti uomini e donne. </a:t>
            </a:r>
            <a:r>
              <a:rPr lang="it-IT" sz="2000" b="1" dirty="0"/>
              <a:t>Venga il tuo Regno, Signore.</a:t>
            </a:r>
          </a:p>
          <a:p>
            <a:pPr>
              <a:spcAft>
                <a:spcPts val="600"/>
              </a:spcAft>
            </a:pPr>
            <a:r>
              <a:rPr lang="it-IT" sz="2000" dirty="0" smtClean="0"/>
              <a:t>Nel </a:t>
            </a:r>
            <a:r>
              <a:rPr lang="it-IT" sz="2000" dirty="0"/>
              <a:t>nostro cuore hai messo un desiderio di felicità. </a:t>
            </a:r>
            <a:r>
              <a:rPr lang="it-IT" sz="2000" b="1" dirty="0"/>
              <a:t>Venga il tuo Regno, Signore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Confidiamo in te, mai saremo delusi.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Venga </a:t>
            </a:r>
            <a:r>
              <a:rPr lang="it-IT" sz="2000" b="1" dirty="0"/>
              <a:t>il tuo Regno, Signore.</a:t>
            </a:r>
          </a:p>
          <a:p>
            <a:pPr>
              <a:spcAft>
                <a:spcPts val="600"/>
              </a:spcAft>
            </a:pP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19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Vivi un piccolo gesto di bontà nei confronti di un famigliare.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19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196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126</cp:revision>
  <dcterms:created xsi:type="dcterms:W3CDTF">2023-01-12T09:17:38Z</dcterms:created>
  <dcterms:modified xsi:type="dcterms:W3CDTF">2024-02-20T14:28:44Z</dcterms:modified>
</cp:coreProperties>
</file>