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624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settimana Santa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01" y="838414"/>
            <a:ext cx="2270668" cy="227066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32" y="3631161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76283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 smtClean="0">
                <a:solidFill>
                  <a:srgbClr val="A2C612"/>
                </a:solidFill>
                <a:latin typeface="Museo Sans Rounded" panose="02000000000000000000" pitchFamily="2" charset="0"/>
                <a:ea typeface="Times New Roman" panose="02020603050405020304" pitchFamily="18" charset="0"/>
              </a:rPr>
              <a:t>Dal Vangelo di </a:t>
            </a:r>
            <a:r>
              <a:rPr lang="it-IT" sz="2800" b="1" i="1" smtClean="0">
                <a:solidFill>
                  <a:srgbClr val="A2C612"/>
                </a:solidFill>
                <a:latin typeface="Museo Sans Rounded" panose="02000000000000000000" pitchFamily="2" charset="0"/>
                <a:ea typeface="Times New Roman" panose="02020603050405020304" pitchFamily="18" charset="0"/>
              </a:rPr>
              <a:t>Giovanni </a:t>
            </a:r>
            <a:r>
              <a:rPr lang="it-IT" sz="2000" b="1" i="1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(13,13-15)</a:t>
            </a:r>
            <a:r>
              <a:rPr lang="it-IT" sz="200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30" y="3740720"/>
            <a:ext cx="7626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Quando ebbe lavato loro i piedi, riprese le sue vesti, sedette </a:t>
            </a:r>
            <a:r>
              <a:rPr lang="it-IT" sz="2000" dirty="0" smtClean="0">
                <a:latin typeface="URW DIN" panose="00000500000000000000" pitchFamily="2" charset="0"/>
              </a:rPr>
              <a:t>di nuovo </a:t>
            </a:r>
            <a:r>
              <a:rPr lang="it-IT" sz="2000" dirty="0">
                <a:latin typeface="URW DIN" panose="00000500000000000000" pitchFamily="2" charset="0"/>
              </a:rPr>
              <a:t>e disse loro: «Capite quello che ho fatto per voi? Voi </a:t>
            </a:r>
            <a:r>
              <a:rPr lang="it-IT" sz="2000" dirty="0" smtClean="0">
                <a:latin typeface="URW DIN" panose="00000500000000000000" pitchFamily="2" charset="0"/>
              </a:rPr>
              <a:t>mi chiamate </a:t>
            </a:r>
            <a:r>
              <a:rPr lang="it-IT" sz="2000" dirty="0">
                <a:latin typeface="URW DIN" panose="00000500000000000000" pitchFamily="2" charset="0"/>
              </a:rPr>
              <a:t>il Maestro e il Signore, e dite bene, perché lo sono.</a:t>
            </a:r>
          </a:p>
          <a:p>
            <a:r>
              <a:rPr lang="it-IT" sz="2000" dirty="0">
                <a:latin typeface="URW DIN" panose="00000500000000000000" pitchFamily="2" charset="0"/>
              </a:rPr>
              <a:t>Se dunque io, il Signore e il Maestro, ho lavato i piedi a </a:t>
            </a:r>
            <a:r>
              <a:rPr lang="it-IT" sz="2000" dirty="0" smtClean="0">
                <a:latin typeface="URW DIN" panose="00000500000000000000" pitchFamily="2" charset="0"/>
              </a:rPr>
              <a:t>voi, anche </a:t>
            </a:r>
            <a:r>
              <a:rPr lang="it-IT" sz="2000" dirty="0">
                <a:latin typeface="URW DIN" panose="00000500000000000000" pitchFamily="2" charset="0"/>
              </a:rPr>
              <a:t>voi dovete lavare i piedi gli uni agli altri. Vi ho dato </a:t>
            </a:r>
            <a:r>
              <a:rPr lang="it-IT" sz="2000" dirty="0" smtClean="0">
                <a:latin typeface="URW DIN" panose="00000500000000000000" pitchFamily="2" charset="0"/>
              </a:rPr>
              <a:t>un esempio</a:t>
            </a:r>
            <a:r>
              <a:rPr lang="it-IT" sz="2000" dirty="0">
                <a:latin typeface="URW DIN" panose="00000500000000000000" pitchFamily="2" charset="0"/>
              </a:rPr>
              <a:t>, infatti, perché anche voi facciate come io ho fatto </a:t>
            </a:r>
            <a:r>
              <a:rPr lang="it-IT" sz="2000" dirty="0" smtClean="0">
                <a:latin typeface="URW DIN" panose="00000500000000000000" pitchFamily="2" charset="0"/>
              </a:rPr>
              <a:t>a voi</a:t>
            </a:r>
            <a:r>
              <a:rPr lang="it-IT" sz="2000" dirty="0">
                <a:latin typeface="URW DIN" panose="00000500000000000000" pitchFamily="2" charset="0"/>
              </a:rPr>
              <a:t>».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61" y="772994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839399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676167" y="3604849"/>
            <a:ext cx="6736313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2000" dirty="0">
                <a:latin typeface="URW DIN" panose="00000500000000000000" pitchFamily="2" charset="0"/>
              </a:rPr>
              <a:t>Il luogo dove Gesù saluta i suoi amici è il </a:t>
            </a:r>
            <a:r>
              <a:rPr lang="it-IT" sz="2000" dirty="0" smtClean="0">
                <a:latin typeface="URW DIN" panose="00000500000000000000" pitchFamily="2" charset="0"/>
              </a:rPr>
              <a:t>Cenacolo, letteralmente significa </a:t>
            </a:r>
            <a:r>
              <a:rPr lang="it-IT" sz="2000" dirty="0">
                <a:latin typeface="URW DIN" panose="00000500000000000000" pitchFamily="2" charset="0"/>
              </a:rPr>
              <a:t>stanza da pranzo più in alto. Celebra </a:t>
            </a:r>
            <a:r>
              <a:rPr lang="it-IT" sz="2000" dirty="0" smtClean="0">
                <a:latin typeface="URW DIN" panose="00000500000000000000" pitchFamily="2" charset="0"/>
              </a:rPr>
              <a:t>la pasqua </a:t>
            </a:r>
            <a:r>
              <a:rPr lang="it-IT" sz="2000" dirty="0">
                <a:latin typeface="URW DIN" panose="00000500000000000000" pitchFamily="2" charset="0"/>
              </a:rPr>
              <a:t>con loro e compie la lavanda dei piedi; </a:t>
            </a:r>
            <a:r>
              <a:rPr lang="it-IT" sz="2000" dirty="0" smtClean="0">
                <a:latin typeface="URW DIN" panose="00000500000000000000" pitchFamily="2" charset="0"/>
              </a:rPr>
              <a:t>nella stanza “più </a:t>
            </a:r>
            <a:r>
              <a:rPr lang="it-IT" sz="2000" dirty="0">
                <a:latin typeface="URW DIN" panose="00000500000000000000" pitchFamily="2" charset="0"/>
              </a:rPr>
              <a:t>alta” compie il gesto “più basso”. È questa </a:t>
            </a:r>
            <a:r>
              <a:rPr lang="it-IT" sz="2000" dirty="0" smtClean="0">
                <a:latin typeface="URW DIN" panose="00000500000000000000" pitchFamily="2" charset="0"/>
              </a:rPr>
              <a:t>la strada </a:t>
            </a:r>
            <a:r>
              <a:rPr lang="it-IT" sz="2000" dirty="0">
                <a:latin typeface="URW DIN" panose="00000500000000000000" pitchFamily="2" charset="0"/>
              </a:rPr>
              <a:t>che Gesù </a:t>
            </a:r>
            <a:r>
              <a:rPr lang="it-IT" sz="2000" dirty="0" smtClean="0">
                <a:latin typeface="URW DIN" panose="00000500000000000000" pitchFamily="2" charset="0"/>
              </a:rPr>
              <a:t>ci indica</a:t>
            </a:r>
            <a:r>
              <a:rPr lang="it-IT" sz="2000" dirty="0">
                <a:latin typeface="URW DIN" panose="00000500000000000000" pitchFamily="2" charset="0"/>
              </a:rPr>
              <a:t>: se vuoi essere grande, devi essere il servo di tutti.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55" y="3658775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Immagin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61" y="772994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16" y="3844991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3049853"/>
            <a:ext cx="4321621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2086584" y="3734977"/>
            <a:ext cx="78094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Grazie perché ci doni i </a:t>
            </a:r>
            <a:r>
              <a:rPr lang="it-IT" sz="2000" dirty="0" smtClean="0">
                <a:latin typeface="URW DIN" panose="00000500000000000000" pitchFamily="2" charset="0"/>
              </a:rPr>
              <a:t>sacerdoti: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grazie</a:t>
            </a:r>
            <a:r>
              <a:rPr lang="it-IT" sz="2000" b="1" dirty="0">
                <a:latin typeface="URW DIN" panose="00000500000000000000" pitchFamily="2" charset="0"/>
              </a:rPr>
              <a:t>, Signore!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Grazie perché ci insegni a servire gli </a:t>
            </a:r>
            <a:r>
              <a:rPr lang="it-IT" sz="2000" dirty="0" smtClean="0">
                <a:latin typeface="URW DIN" panose="00000500000000000000" pitchFamily="2" charset="0"/>
              </a:rPr>
              <a:t>altri: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grazie</a:t>
            </a:r>
            <a:r>
              <a:rPr lang="it-IT" sz="2000" b="1" dirty="0">
                <a:latin typeface="URW DIN" panose="00000500000000000000" pitchFamily="2" charset="0"/>
              </a:rPr>
              <a:t>, Signore!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Grazie perché ci hai lasciato la tua vita che ci </a:t>
            </a:r>
            <a:r>
              <a:rPr lang="it-IT" sz="2000" dirty="0" smtClean="0">
                <a:latin typeface="URW DIN" panose="00000500000000000000" pitchFamily="2" charset="0"/>
              </a:rPr>
              <a:t>nutre: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grazie</a:t>
            </a:r>
            <a:r>
              <a:rPr lang="it-IT" sz="2000" b="1" dirty="0">
                <a:latin typeface="URW DIN" panose="00000500000000000000" pitchFamily="2" charset="0"/>
              </a:rPr>
              <a:t>, Signore!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61" y="772994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6385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URW DIN" panose="00000500000000000000" pitchFamily="2" charset="0"/>
              </a:rPr>
              <a:t>Partecipa alla Messa nella tua parrocchia con la tua famiglia.</a:t>
            </a:r>
            <a:endParaRPr lang="it-IT" sz="2800" dirty="0">
              <a:latin typeface="URW DIN" panose="00000500000000000000" pitchFamily="2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GIOVEDÌ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61" y="772994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203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137</cp:revision>
  <dcterms:created xsi:type="dcterms:W3CDTF">2023-01-12T09:17:38Z</dcterms:created>
  <dcterms:modified xsi:type="dcterms:W3CDTF">2024-02-20T15:13:59Z</dcterms:modified>
</cp:coreProperties>
</file>