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5FA4"/>
    <a:srgbClr val="A2C612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09" d="100"/>
          <a:sy n="109" d="100"/>
        </p:scale>
        <p:origin x="123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8F8AE7A7-6687-9694-2F98-05B7E3852F65}"/>
              </a:ext>
            </a:extLst>
          </p:cNvPr>
          <p:cNvSpPr txBox="1"/>
          <p:nvPr/>
        </p:nvSpPr>
        <p:spPr>
          <a:xfrm>
            <a:off x="3219129" y="5584624"/>
            <a:ext cx="7818792" cy="619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settimana Santa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9129" y="3730665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401" y="838414"/>
            <a:ext cx="2270668" cy="227066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32" y="3631161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E3C8806-DBF0-2447-FF8A-394A4BD7A0AD}"/>
              </a:ext>
            </a:extLst>
          </p:cNvPr>
          <p:cNvSpPr txBox="1"/>
          <p:nvPr/>
        </p:nvSpPr>
        <p:spPr>
          <a:xfrm>
            <a:off x="502929" y="3176283"/>
            <a:ext cx="7444812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 smtClean="0">
                <a:solidFill>
                  <a:srgbClr val="A2C612"/>
                </a:solidFill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di Matteo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(26,36-38)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DBE6B59A-D97D-1D5A-CFE0-CE3D46B9E120}"/>
              </a:ext>
            </a:extLst>
          </p:cNvPr>
          <p:cNvSpPr txBox="1"/>
          <p:nvPr/>
        </p:nvSpPr>
        <p:spPr>
          <a:xfrm>
            <a:off x="502930" y="3740720"/>
            <a:ext cx="730865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Allora Gesù andò con loro in un podere, chiamato </a:t>
            </a:r>
            <a:r>
              <a:rPr lang="it-IT" sz="2000" dirty="0" err="1" smtClean="0">
                <a:latin typeface="URW DIN" panose="00000500000000000000" pitchFamily="2" charset="0"/>
              </a:rPr>
              <a:t>Getsèmani</a:t>
            </a:r>
            <a:r>
              <a:rPr lang="it-IT" sz="2000" dirty="0" smtClean="0">
                <a:latin typeface="URW DIN" panose="00000500000000000000" pitchFamily="2" charset="0"/>
              </a:rPr>
              <a:t>, e </a:t>
            </a:r>
            <a:r>
              <a:rPr lang="it-IT" sz="2000" dirty="0">
                <a:latin typeface="URW DIN" panose="00000500000000000000" pitchFamily="2" charset="0"/>
              </a:rPr>
              <a:t>disse ai discepoli: «Sedetevi qui, mentre io vado là a </a:t>
            </a:r>
            <a:r>
              <a:rPr lang="it-IT" sz="2000" dirty="0" smtClean="0">
                <a:latin typeface="URW DIN" panose="00000500000000000000" pitchFamily="2" charset="0"/>
              </a:rPr>
              <a:t>pregare ». </a:t>
            </a:r>
            <a:r>
              <a:rPr lang="it-IT" sz="2000" dirty="0">
                <a:latin typeface="URW DIN" panose="00000500000000000000" pitchFamily="2" charset="0"/>
              </a:rPr>
              <a:t>E, presi con sé Pietro e i due figli di Zebedeo, </a:t>
            </a:r>
            <a:r>
              <a:rPr lang="it-IT" sz="2000" dirty="0" smtClean="0">
                <a:latin typeface="URW DIN" panose="00000500000000000000" pitchFamily="2" charset="0"/>
              </a:rPr>
              <a:t>cominciò a </a:t>
            </a:r>
            <a:r>
              <a:rPr lang="it-IT" sz="2000" dirty="0">
                <a:latin typeface="URW DIN" panose="00000500000000000000" pitchFamily="2" charset="0"/>
              </a:rPr>
              <a:t>provare tristezza e angoscia. E disse loro: «La mia anima </a:t>
            </a:r>
            <a:r>
              <a:rPr lang="it-IT" sz="2000" dirty="0" smtClean="0">
                <a:latin typeface="URW DIN" panose="00000500000000000000" pitchFamily="2" charset="0"/>
              </a:rPr>
              <a:t>è triste </a:t>
            </a:r>
            <a:r>
              <a:rPr lang="it-IT" sz="2000" dirty="0">
                <a:latin typeface="URW DIN" panose="00000500000000000000" pitchFamily="2" charset="0"/>
              </a:rPr>
              <a:t>fino alla morte; restate qui e vegliate con me».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46" name="Immagin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29" y="755477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804D02A-09D0-0F4F-47C6-91C476E8153C}"/>
              </a:ext>
            </a:extLst>
          </p:cNvPr>
          <p:cNvSpPr txBox="1"/>
          <p:nvPr/>
        </p:nvSpPr>
        <p:spPr>
          <a:xfrm>
            <a:off x="502929" y="2839399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0931544-F456-42EE-0099-9E18DF69C949}"/>
              </a:ext>
            </a:extLst>
          </p:cNvPr>
          <p:cNvSpPr txBox="1"/>
          <p:nvPr/>
        </p:nvSpPr>
        <p:spPr>
          <a:xfrm>
            <a:off x="1676167" y="3604849"/>
            <a:ext cx="7023696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Gesù è nell’orto degli ulivi, il </a:t>
            </a:r>
            <a:r>
              <a:rPr lang="it-IT" sz="2000" dirty="0" err="1">
                <a:latin typeface="URW DIN" panose="00000500000000000000" pitchFamily="2" charset="0"/>
              </a:rPr>
              <a:t>Getsèmani</a:t>
            </a:r>
            <a:r>
              <a:rPr lang="it-IT" sz="2000" dirty="0">
                <a:latin typeface="URW DIN" panose="00000500000000000000" pitchFamily="2" charset="0"/>
              </a:rPr>
              <a:t>, che </a:t>
            </a:r>
            <a:r>
              <a:rPr lang="it-IT" sz="2000" dirty="0" smtClean="0">
                <a:latin typeface="URW DIN" panose="00000500000000000000" pitchFamily="2" charset="0"/>
              </a:rPr>
              <a:t>significa frantoio. È </a:t>
            </a:r>
            <a:r>
              <a:rPr lang="it-IT" sz="2000" dirty="0">
                <a:latin typeface="URW DIN" panose="00000500000000000000" pitchFamily="2" charset="0"/>
              </a:rPr>
              <a:t>il luogo dove si pigiano le olive per produrre l’olio.</a:t>
            </a:r>
          </a:p>
          <a:p>
            <a:pPr>
              <a:lnSpc>
                <a:spcPct val="107000"/>
              </a:lnSpc>
            </a:pPr>
            <a:r>
              <a:rPr lang="it-IT" sz="2000" dirty="0">
                <a:latin typeface="URW DIN" panose="00000500000000000000" pitchFamily="2" charset="0"/>
              </a:rPr>
              <a:t>Anche Gesù in quest’ora di passione è come </a:t>
            </a:r>
            <a:r>
              <a:rPr lang="it-IT" sz="2000" dirty="0" smtClean="0">
                <a:latin typeface="URW DIN" panose="00000500000000000000" pitchFamily="2" charset="0"/>
              </a:rPr>
              <a:t>schiacciato, sotto </a:t>
            </a:r>
            <a:r>
              <a:rPr lang="it-IT" sz="2000" dirty="0">
                <a:latin typeface="URW DIN" panose="00000500000000000000" pitchFamily="2" charset="0"/>
              </a:rPr>
              <a:t>le macine di un </a:t>
            </a:r>
            <a:r>
              <a:rPr lang="it-IT" sz="2000" dirty="0" err="1">
                <a:latin typeface="URW DIN" panose="00000500000000000000" pitchFamily="2" charset="0"/>
              </a:rPr>
              <a:t>frantonio</a:t>
            </a:r>
            <a:r>
              <a:rPr lang="it-IT" sz="2000" dirty="0">
                <a:latin typeface="URW DIN" panose="00000500000000000000" pitchFamily="2" charset="0"/>
              </a:rPr>
              <a:t>. Vivere la volontà di Dio non </a:t>
            </a:r>
            <a:r>
              <a:rPr lang="it-IT" sz="2000" dirty="0" smtClean="0">
                <a:latin typeface="URW DIN" panose="00000500000000000000" pitchFamily="2" charset="0"/>
              </a:rPr>
              <a:t>sempre è </a:t>
            </a:r>
            <a:r>
              <a:rPr lang="it-IT" sz="2000" dirty="0">
                <a:latin typeface="URW DIN" panose="00000500000000000000" pitchFamily="2" charset="0"/>
              </a:rPr>
              <a:t>facile, ma è da lì che viene la salvezza. La </a:t>
            </a:r>
            <a:r>
              <a:rPr lang="it-IT" sz="2000" dirty="0" smtClean="0">
                <a:latin typeface="URW DIN" panose="00000500000000000000" pitchFamily="2" charset="0"/>
              </a:rPr>
              <a:t>vita anche </a:t>
            </a:r>
            <a:r>
              <a:rPr lang="it-IT" sz="2000" dirty="0">
                <a:latin typeface="URW DIN" panose="00000500000000000000" pitchFamily="2" charset="0"/>
              </a:rPr>
              <a:t>per noi </a:t>
            </a:r>
            <a:r>
              <a:rPr lang="it-IT" sz="2000" dirty="0" smtClean="0">
                <a:latin typeface="URW DIN" panose="00000500000000000000" pitchFamily="2" charset="0"/>
              </a:rPr>
              <a:t>viene spremuta </a:t>
            </a:r>
            <a:r>
              <a:rPr lang="it-IT" sz="2000" dirty="0">
                <a:latin typeface="URW DIN" panose="00000500000000000000" pitchFamily="2" charset="0"/>
              </a:rPr>
              <a:t>da tante fatiche </a:t>
            </a:r>
            <a:r>
              <a:rPr lang="it-IT" sz="2000" dirty="0" smtClean="0">
                <a:latin typeface="URW DIN" panose="00000500000000000000" pitchFamily="2" charset="0"/>
              </a:rPr>
              <a:t>e incomprensioni</a:t>
            </a:r>
            <a:r>
              <a:rPr lang="it-IT" sz="2000" dirty="0">
                <a:latin typeface="URW DIN" panose="00000500000000000000" pitchFamily="2" charset="0"/>
              </a:rPr>
              <a:t>, ma se ci affidiamo, </a:t>
            </a:r>
            <a:r>
              <a:rPr lang="it-IT" sz="2000" dirty="0" smtClean="0">
                <a:latin typeface="URW DIN" panose="00000500000000000000" pitchFamily="2" charset="0"/>
              </a:rPr>
              <a:t>troviamo la </a:t>
            </a:r>
            <a:r>
              <a:rPr lang="it-IT" sz="2000" dirty="0">
                <a:latin typeface="URW DIN" panose="00000500000000000000" pitchFamily="2" charset="0"/>
              </a:rPr>
              <a:t>pace e il coraggio che cerchiamo.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855" y="3658775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2" name="Immagine 5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29" y="755477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82" y="3527992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9E65D37-9182-39A0-14D4-E65D1F0380C2}"/>
              </a:ext>
            </a:extLst>
          </p:cNvPr>
          <p:cNvSpPr txBox="1"/>
          <p:nvPr/>
        </p:nvSpPr>
        <p:spPr>
          <a:xfrm>
            <a:off x="502928" y="2764303"/>
            <a:ext cx="4321621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D95907C8-6CA7-2481-FDD8-3A7B6C0A8AFD}"/>
              </a:ext>
            </a:extLst>
          </p:cNvPr>
          <p:cNvSpPr txBox="1"/>
          <p:nvPr/>
        </p:nvSpPr>
        <p:spPr>
          <a:xfrm>
            <a:off x="2077875" y="3527992"/>
            <a:ext cx="780942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Siamo distratti, ma tu ci </a:t>
            </a:r>
            <a:r>
              <a:rPr lang="it-IT" sz="2000" dirty="0" smtClean="0">
                <a:latin typeface="URW DIN" panose="00000500000000000000" pitchFamily="2" charset="0"/>
              </a:rPr>
              <a:t>dici: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Restate </a:t>
            </a:r>
            <a:r>
              <a:rPr lang="it-IT" sz="2000" b="1" dirty="0">
                <a:latin typeface="URW DIN" panose="00000500000000000000" pitchFamily="2" charset="0"/>
              </a:rPr>
              <a:t>qui e vegliate con me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Non capiamo la tua volontà, ma tu ci </a:t>
            </a:r>
            <a:r>
              <a:rPr lang="it-IT" sz="2000" dirty="0" smtClean="0">
                <a:latin typeface="URW DIN" panose="00000500000000000000" pitchFamily="2" charset="0"/>
              </a:rPr>
              <a:t>dici: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Restate </a:t>
            </a:r>
            <a:r>
              <a:rPr lang="it-IT" sz="2000" b="1" dirty="0">
                <a:latin typeface="URW DIN" panose="00000500000000000000" pitchFamily="2" charset="0"/>
              </a:rPr>
              <a:t>qui e vegliate con me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Vorremmo fare di testa nostra, ma tu ci </a:t>
            </a:r>
            <a:r>
              <a:rPr lang="it-IT" sz="2000" dirty="0" smtClean="0">
                <a:latin typeface="URW DIN" panose="00000500000000000000" pitchFamily="2" charset="0"/>
              </a:rPr>
              <a:t>dici: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Restate </a:t>
            </a:r>
            <a:r>
              <a:rPr lang="it-IT" sz="2000" b="1" dirty="0">
                <a:latin typeface="URW DIN" panose="00000500000000000000" pitchFamily="2" charset="0"/>
              </a:rPr>
              <a:t>qui e vegliate con me</a:t>
            </a: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Vorremo scappare davanti alle fatiche, ma tu ci </a:t>
            </a:r>
            <a:r>
              <a:rPr lang="it-IT" sz="2000" dirty="0" smtClean="0">
                <a:latin typeface="URW DIN" panose="00000500000000000000" pitchFamily="2" charset="0"/>
              </a:rPr>
              <a:t>dici: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Restate </a:t>
            </a:r>
            <a:r>
              <a:rPr lang="it-IT" sz="2000" b="1" dirty="0">
                <a:latin typeface="URW DIN" panose="00000500000000000000" pitchFamily="2" charset="0"/>
              </a:rPr>
              <a:t>qui e vegliate con me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50" name="Immagin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29" y="755477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F38A0D10-C6D4-1E87-0D4F-40AA16B7F513}"/>
              </a:ext>
            </a:extLst>
          </p:cNvPr>
          <p:cNvSpPr txBox="1"/>
          <p:nvPr/>
        </p:nvSpPr>
        <p:spPr>
          <a:xfrm>
            <a:off x="502929" y="3267823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0904338-0249-CEB8-5BBD-6420D819F451}"/>
              </a:ext>
            </a:extLst>
          </p:cNvPr>
          <p:cNvSpPr txBox="1"/>
          <p:nvPr/>
        </p:nvSpPr>
        <p:spPr>
          <a:xfrm>
            <a:off x="1743960" y="4180101"/>
            <a:ext cx="66511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URW DIN" panose="00000500000000000000" pitchFamily="2" charset="0"/>
              </a:rPr>
              <a:t>Prepara un biglietto di auguri di Pasqua per poterlo </a:t>
            </a:r>
            <a:r>
              <a:rPr lang="it-IT" sz="2800" dirty="0" smtClean="0">
                <a:latin typeface="URW DIN" panose="00000500000000000000" pitchFamily="2" charset="0"/>
              </a:rPr>
              <a:t>donare ad </a:t>
            </a:r>
            <a:r>
              <a:rPr lang="it-IT" sz="2800" dirty="0">
                <a:latin typeface="URW DIN" panose="00000500000000000000" pitchFamily="2" charset="0"/>
              </a:rPr>
              <a:t>una persona sola.</a:t>
            </a: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5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MARTEDÌ settimana Santa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82" y="4175358"/>
            <a:ext cx="977900" cy="958850"/>
          </a:xfrm>
          <a:prstGeom prst="rect">
            <a:avLst/>
          </a:prstGeom>
        </p:spPr>
      </p:pic>
      <p:pic>
        <p:nvPicPr>
          <p:cNvPr id="49" name="Immagine 4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373" y="4379652"/>
            <a:ext cx="1774663" cy="1774663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29" y="755477"/>
            <a:ext cx="9333785" cy="257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1320</TotalTime>
  <Words>206</Words>
  <Application>Microsoft Office PowerPoint</Application>
  <PresentationFormat>Widescreen</PresentationFormat>
  <Paragraphs>17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135</cp:revision>
  <dcterms:created xsi:type="dcterms:W3CDTF">2023-01-12T09:17:38Z</dcterms:created>
  <dcterms:modified xsi:type="dcterms:W3CDTF">2024-02-20T15:15:58Z</dcterms:modified>
</cp:coreProperties>
</file>