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5FA4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703"/>
  </p:normalViewPr>
  <p:slideViewPr>
    <p:cSldViewPr snapToGrid="0">
      <p:cViewPr varScale="1">
        <p:scale>
          <a:sx n="109" d="100"/>
          <a:sy n="109" d="100"/>
        </p:scale>
        <p:origin x="12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95A61-EDC7-A7AB-E3CC-3D43EDD73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id="{2491FD6D-1246-D7C0-0231-5FEA7DDEA63E}"/>
              </a:ext>
            </a:extLst>
          </p:cNvPr>
          <p:cNvSpPr/>
          <p:nvPr/>
        </p:nvSpPr>
        <p:spPr>
          <a:xfrm>
            <a:off x="3397552" y="5605674"/>
            <a:ext cx="8794448" cy="564385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3" name="Ritardo 22">
            <a:extLst>
              <a:ext uri="{FF2B5EF4-FFF2-40B4-BE49-F238E27FC236}">
                <a16:creationId xmlns:a16="http://schemas.microsoft.com/office/drawing/2014/main" id="{729FC1BD-28F0-B49E-7C49-A3DFA44F4CBB}"/>
              </a:ext>
            </a:extLst>
          </p:cNvPr>
          <p:cNvSpPr/>
          <p:nvPr/>
        </p:nvSpPr>
        <p:spPr>
          <a:xfrm rot="10800000">
            <a:off x="2848595" y="5605674"/>
            <a:ext cx="564385" cy="564385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F8AE7A7-6687-9694-2F98-05B7E3852F65}"/>
              </a:ext>
            </a:extLst>
          </p:cNvPr>
          <p:cNvSpPr txBox="1"/>
          <p:nvPr/>
        </p:nvSpPr>
        <p:spPr>
          <a:xfrm>
            <a:off x="3219129" y="5584624"/>
            <a:ext cx="7818792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VENERDÌ settimana Santa</a:t>
            </a:r>
            <a:endParaRPr lang="it-IT" sz="32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Immagine 2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2521E6AA-0326-5B52-4833-144803F9B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343" b="36353"/>
          <a:stretch/>
        </p:blipFill>
        <p:spPr>
          <a:xfrm rot="10800000" flipH="1">
            <a:off x="7750020" y="0"/>
            <a:ext cx="4441980" cy="47027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4A9076A-3365-9F0F-054B-4A0531A8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129" y="3730665"/>
            <a:ext cx="4709310" cy="309441"/>
          </a:xfrm>
          <a:prstGeom prst="rect">
            <a:avLst/>
          </a:prstGeom>
        </p:spPr>
      </p:pic>
      <p:pic>
        <p:nvPicPr>
          <p:cNvPr id="8" name="Immagine 7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ECA22E52-95CD-D6EA-A09D-AAC877225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22253" b="66966"/>
          <a:stretch/>
        </p:blipFill>
        <p:spPr>
          <a:xfrm flipH="1" flipV="1">
            <a:off x="0" y="-1"/>
            <a:ext cx="3465420" cy="24407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BCF4E8C-4730-41E9-4C39-5F8F781137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0735" y="390717"/>
            <a:ext cx="6800734" cy="422154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346598A-7373-173D-7F43-9385BD8E4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52" y="5691695"/>
            <a:ext cx="2458720" cy="40513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401" y="838414"/>
            <a:ext cx="2270668" cy="227066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938" y="3597324"/>
            <a:ext cx="9333785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2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91BE4A87-D94B-5F01-AE47-844C8D5946FD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itardo 17">
            <a:extLst>
              <a:ext uri="{FF2B5EF4-FFF2-40B4-BE49-F238E27FC236}">
                <a16:creationId xmlns:a16="http://schemas.microsoft.com/office/drawing/2014/main" id="{85DE0ECD-DAD9-31D9-1382-1D38B79C516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AD05515-54CA-2BCF-36BE-ADB431EA498D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VENERDÌ settimana Santa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E3C8806-DBF0-2447-FF8A-394A4BD7A0AD}"/>
              </a:ext>
            </a:extLst>
          </p:cNvPr>
          <p:cNvSpPr txBox="1"/>
          <p:nvPr/>
        </p:nvSpPr>
        <p:spPr>
          <a:xfrm>
            <a:off x="502929" y="3176283"/>
            <a:ext cx="74448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 smtClean="0">
                <a:solidFill>
                  <a:srgbClr val="A2C612"/>
                </a:solidFill>
                <a:latin typeface="Museo Sans Rounded" panose="02000000000000000000" pitchFamily="2" charset="0"/>
                <a:ea typeface="Times New Roman" panose="02020603050405020304" pitchFamily="18" charset="0"/>
              </a:rPr>
              <a:t>Dal Vangelo di Giovanni </a:t>
            </a:r>
            <a:r>
              <a:rPr lang="it-IT" sz="20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(19,16-19)</a:t>
            </a:r>
            <a:r>
              <a:rPr lang="it-IT" sz="2000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</a:rPr>
              <a:t> </a:t>
            </a:r>
            <a:endParaRPr lang="it-IT" sz="2000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BE6B59A-D97D-1D5A-CFE0-CE3D46B9E120}"/>
              </a:ext>
            </a:extLst>
          </p:cNvPr>
          <p:cNvSpPr txBox="1"/>
          <p:nvPr/>
        </p:nvSpPr>
        <p:spPr>
          <a:xfrm>
            <a:off x="502930" y="3740720"/>
            <a:ext cx="76262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>
                <a:latin typeface="URW DIN" panose="00000500000000000000" pitchFamily="2" charset="0"/>
              </a:rPr>
              <a:t>Essi presero Gesù ed egli, portando la croce, si avviò verso il</a:t>
            </a:r>
          </a:p>
          <a:p>
            <a:r>
              <a:rPr lang="it-IT" sz="2000">
                <a:latin typeface="URW DIN" panose="00000500000000000000" pitchFamily="2" charset="0"/>
              </a:rPr>
              <a:t>luogo detto del Cranio, in ebraico Gòlgota, dove lo crocifissero</a:t>
            </a:r>
          </a:p>
          <a:p>
            <a:r>
              <a:rPr lang="it-IT" sz="2000">
                <a:latin typeface="URW DIN" panose="00000500000000000000" pitchFamily="2" charset="0"/>
              </a:rPr>
              <a:t>e con lui altri due, uno da una parte e uno dall’altra, e Gesù in</a:t>
            </a:r>
          </a:p>
          <a:p>
            <a:r>
              <a:rPr lang="it-IT" sz="2000">
                <a:latin typeface="URW DIN" panose="00000500000000000000" pitchFamily="2" charset="0"/>
              </a:rPr>
              <a:t>mezzo. Pilato compose anche l’iscrizione e la fece porre sulla</a:t>
            </a:r>
          </a:p>
          <a:p>
            <a:r>
              <a:rPr lang="it-IT" sz="2000">
                <a:latin typeface="URW DIN" panose="00000500000000000000" pitchFamily="2" charset="0"/>
              </a:rPr>
              <a:t>croce; vi era scritto: «Gesù il Nazareno, il re dei Giudei».</a:t>
            </a:r>
            <a:endParaRPr lang="it-IT" sz="2000" dirty="0">
              <a:latin typeface="URW DIN" panose="00000500000000000000" pitchFamily="2" charset="0"/>
            </a:endParaRPr>
          </a:p>
        </p:txBody>
      </p:sp>
      <p:pic>
        <p:nvPicPr>
          <p:cNvPr id="36" name="Immagine 35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BA866602-9D0F-C9E5-7441-097153987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D8259AF3-C91E-7834-78F8-A8BFB894FD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46" name="Immagin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373" y="4379652"/>
            <a:ext cx="1774663" cy="177466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585" y="772994"/>
            <a:ext cx="9333785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804D02A-09D0-0F4F-47C6-91C476E8153C}"/>
              </a:ext>
            </a:extLst>
          </p:cNvPr>
          <p:cNvSpPr txBox="1"/>
          <p:nvPr/>
        </p:nvSpPr>
        <p:spPr>
          <a:xfrm>
            <a:off x="502929" y="2839399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7674B83B-1E18-3443-182E-54BB7DCA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8EC3D19-C783-FF14-9A34-6503DFD508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0931544-F456-42EE-0099-9E18DF69C949}"/>
              </a:ext>
            </a:extLst>
          </p:cNvPr>
          <p:cNvSpPr txBox="1"/>
          <p:nvPr/>
        </p:nvSpPr>
        <p:spPr>
          <a:xfrm>
            <a:off x="1676168" y="3604849"/>
            <a:ext cx="7088860" cy="237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it-IT" sz="2000" dirty="0">
                <a:latin typeface="URW DIN" panose="00000500000000000000" pitchFamily="2" charset="0"/>
              </a:rPr>
              <a:t>Il </a:t>
            </a:r>
            <a:r>
              <a:rPr lang="it-IT" sz="2000" dirty="0" err="1">
                <a:latin typeface="URW DIN" panose="00000500000000000000" pitchFamily="2" charset="0"/>
              </a:rPr>
              <a:t>Golgota</a:t>
            </a:r>
            <a:r>
              <a:rPr lang="it-IT" sz="2000" dirty="0">
                <a:latin typeface="URW DIN" panose="00000500000000000000" pitchFamily="2" charset="0"/>
              </a:rPr>
              <a:t> era una collina a forma di teschio, lì hanno </a:t>
            </a:r>
            <a:r>
              <a:rPr lang="it-IT" sz="2000" dirty="0" smtClean="0">
                <a:latin typeface="URW DIN" panose="00000500000000000000" pitchFamily="2" charset="0"/>
              </a:rPr>
              <a:t>crocifisso Gesù</a:t>
            </a:r>
            <a:r>
              <a:rPr lang="it-IT" sz="2000" dirty="0">
                <a:latin typeface="URW DIN" panose="00000500000000000000" pitchFamily="2" charset="0"/>
              </a:rPr>
              <a:t>. Potrebbe sembrare il compimento e la fine di </a:t>
            </a:r>
            <a:r>
              <a:rPr lang="it-IT" sz="2000" dirty="0" smtClean="0">
                <a:latin typeface="URW DIN" panose="00000500000000000000" pitchFamily="2" charset="0"/>
              </a:rPr>
              <a:t>un cammino</a:t>
            </a:r>
            <a:r>
              <a:rPr lang="it-IT" sz="2000" dirty="0">
                <a:latin typeface="URW DIN" panose="00000500000000000000" pitchFamily="2" charset="0"/>
              </a:rPr>
              <a:t>: tutto finisce qui, con la morte di un uomo che </a:t>
            </a:r>
            <a:r>
              <a:rPr lang="it-IT" sz="2000" dirty="0" smtClean="0">
                <a:latin typeface="URW DIN" panose="00000500000000000000" pitchFamily="2" charset="0"/>
              </a:rPr>
              <a:t>diceva di </a:t>
            </a:r>
            <a:r>
              <a:rPr lang="it-IT" sz="2000" dirty="0">
                <a:latin typeface="URW DIN" panose="00000500000000000000" pitchFamily="2" charset="0"/>
              </a:rPr>
              <a:t>essere il Figlio di Dio. Bisogna avere la pazienza di restare </a:t>
            </a:r>
            <a:r>
              <a:rPr lang="it-IT" sz="2000" dirty="0" smtClean="0">
                <a:latin typeface="URW DIN" panose="00000500000000000000" pitchFamily="2" charset="0"/>
              </a:rPr>
              <a:t>sul </a:t>
            </a:r>
            <a:r>
              <a:rPr lang="it-IT" sz="2000" dirty="0" err="1" smtClean="0">
                <a:latin typeface="URW DIN" panose="00000500000000000000" pitchFamily="2" charset="0"/>
              </a:rPr>
              <a:t>Golgota</a:t>
            </a:r>
            <a:r>
              <a:rPr lang="it-IT" sz="2000" dirty="0">
                <a:latin typeface="URW DIN" panose="00000500000000000000" pitchFamily="2" charset="0"/>
              </a:rPr>
              <a:t>, di rimanere sotto la croce, senza scappare, per vedere </a:t>
            </a:r>
            <a:r>
              <a:rPr lang="it-IT" sz="2000" dirty="0" smtClean="0">
                <a:latin typeface="URW DIN" panose="00000500000000000000" pitchFamily="2" charset="0"/>
              </a:rPr>
              <a:t>come muore </a:t>
            </a:r>
            <a:r>
              <a:rPr lang="it-IT" sz="2000" dirty="0">
                <a:latin typeface="URW DIN" panose="00000500000000000000" pitchFamily="2" charset="0"/>
              </a:rPr>
              <a:t>Gesù: affidandosi alle braccia del Padre e non da disperato.</a:t>
            </a:r>
            <a:endParaRPr lang="it-IT" sz="2000" dirty="0">
              <a:effectLst/>
              <a:latin typeface="URW D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0D013914-E79E-890C-1D7D-5F2A29E6D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55" y="3658775"/>
            <a:ext cx="946373" cy="946373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48D11F60-156C-9482-02D1-D4281255917A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id="{AA4C80D1-288E-6A1C-6F0B-6C8078D23F8D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694287A-BAB2-936A-6DC1-1ED959D2714F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VENERDÌ settimana Santa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2" name="Immagin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373" y="4379652"/>
            <a:ext cx="1774663" cy="177466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585" y="772994"/>
            <a:ext cx="9333785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:a16="http://schemas.microsoft.com/office/drawing/2014/main" id="{4018A343-2542-CAA2-5645-6D52A186C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782" y="3264713"/>
            <a:ext cx="1191589" cy="663146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9E65D37-9182-39A0-14D4-E65D1F0380C2}"/>
              </a:ext>
            </a:extLst>
          </p:cNvPr>
          <p:cNvSpPr txBox="1"/>
          <p:nvPr/>
        </p:nvSpPr>
        <p:spPr>
          <a:xfrm>
            <a:off x="502928" y="3049853"/>
            <a:ext cx="4321621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95907C8-6CA7-2481-FDD8-3A7B6C0A8AFD}"/>
              </a:ext>
            </a:extLst>
          </p:cNvPr>
          <p:cNvSpPr txBox="1"/>
          <p:nvPr/>
        </p:nvSpPr>
        <p:spPr>
          <a:xfrm>
            <a:off x="502928" y="3734977"/>
            <a:ext cx="780942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Per tutte le croci di dolore che ci sono nel </a:t>
            </a:r>
            <a:r>
              <a:rPr lang="it-IT" sz="2000" dirty="0" smtClean="0">
                <a:latin typeface="URW DIN" panose="00000500000000000000" pitchFamily="2" charset="0"/>
              </a:rPr>
              <a:t>mondo:</a:t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abbi </a:t>
            </a:r>
            <a:r>
              <a:rPr lang="it-IT" sz="2000" b="1" dirty="0">
                <a:latin typeface="URW DIN" panose="00000500000000000000" pitchFamily="2" charset="0"/>
              </a:rPr>
              <a:t>pietà di noi!</a:t>
            </a: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Per tutte le croci di violenza che provochiamo con </a:t>
            </a:r>
            <a:r>
              <a:rPr lang="it-IT" sz="2000" dirty="0" smtClean="0">
                <a:latin typeface="URW DIN" panose="00000500000000000000" pitchFamily="2" charset="0"/>
              </a:rPr>
              <a:t>il nostro egoismo:</a:t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abbi </a:t>
            </a:r>
            <a:r>
              <a:rPr lang="it-IT" sz="2000" b="1" dirty="0">
                <a:latin typeface="URW DIN" panose="00000500000000000000" pitchFamily="2" charset="0"/>
              </a:rPr>
              <a:t>pietà di noi!</a:t>
            </a: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Per tutte le croci di solitudine che piantiamo perché non </a:t>
            </a:r>
            <a:r>
              <a:rPr lang="it-IT" sz="2000" dirty="0" smtClean="0">
                <a:latin typeface="URW DIN" panose="00000500000000000000" pitchFamily="2" charset="0"/>
              </a:rPr>
              <a:t>amiamo:</a:t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abbi </a:t>
            </a:r>
            <a:r>
              <a:rPr lang="it-IT" sz="2000" b="1" dirty="0">
                <a:latin typeface="URW DIN" panose="00000500000000000000" pitchFamily="2" charset="0"/>
              </a:rPr>
              <a:t>pietà di noi!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BCB93CDA-6CB5-E332-5739-FE01522BD273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itardo 30">
            <a:extLst>
              <a:ext uri="{FF2B5EF4-FFF2-40B4-BE49-F238E27FC236}">
                <a16:creationId xmlns:a16="http://schemas.microsoft.com/office/drawing/2014/main" id="{5D28345E-A6B1-1969-4373-8A06C4695FCB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D01FFAC-931D-44AA-6992-09E3AD5BE83C}"/>
              </a:ext>
            </a:extLst>
          </p:cNvPr>
          <p:cNvSpPr txBox="1"/>
          <p:nvPr/>
        </p:nvSpPr>
        <p:spPr>
          <a:xfrm>
            <a:off x="502928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VENERD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Ì settimana Santa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Immagine 33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6A21877E-0E8B-2863-431C-56F0C5495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4DF5A94E-228B-B184-5B57-F360C1A0FA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50" name="Immagin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373" y="4379652"/>
            <a:ext cx="1774663" cy="177466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585" y="772994"/>
            <a:ext cx="9333785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5C00E382-2D1A-0BF3-64E5-52B1DE16E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38A0D10-C6D4-1E87-0D4F-40AA16B7F513}"/>
              </a:ext>
            </a:extLst>
          </p:cNvPr>
          <p:cNvSpPr txBox="1"/>
          <p:nvPr/>
        </p:nvSpPr>
        <p:spPr>
          <a:xfrm>
            <a:off x="502929" y="3267823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Impegno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0904338-0249-CEB8-5BBD-6420D819F451}"/>
              </a:ext>
            </a:extLst>
          </p:cNvPr>
          <p:cNvSpPr txBox="1"/>
          <p:nvPr/>
        </p:nvSpPr>
        <p:spPr>
          <a:xfrm>
            <a:off x="1743960" y="4180101"/>
            <a:ext cx="6385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URW DIN" panose="00000500000000000000" pitchFamily="2" charset="0"/>
              </a:rPr>
              <a:t>Partecipa alla celebrazione della morte di Gesù con la </a:t>
            </a:r>
            <a:r>
              <a:rPr lang="it-IT" sz="2800" dirty="0" smtClean="0">
                <a:latin typeface="URW DIN" panose="00000500000000000000" pitchFamily="2" charset="0"/>
              </a:rPr>
              <a:t>tua famiglia</a:t>
            </a:r>
            <a:r>
              <a:rPr lang="it-IT" sz="2800" dirty="0">
                <a:latin typeface="URW DIN" panose="00000500000000000000" pitchFamily="2" charset="0"/>
              </a:rPr>
              <a:t>.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CEDA6211-39CF-CFB3-CCB4-2C7167A166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86C2A32A-4FA4-41EC-0649-4451D4F360D9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id="{9E8AA3F1-AD9D-9514-698B-A9AB9EFD5A5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8D4BF78-3176-5119-1DBD-625EFFB4D68B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VENERDÌ settimana Santa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6EC7962-AB91-399C-288D-5C7532C9B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82" y="4175358"/>
            <a:ext cx="977900" cy="958850"/>
          </a:xfrm>
          <a:prstGeom prst="rect">
            <a:avLst/>
          </a:prstGeom>
        </p:spPr>
      </p:pic>
      <p:pic>
        <p:nvPicPr>
          <p:cNvPr id="49" name="Immagin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373" y="4379652"/>
            <a:ext cx="1774663" cy="177466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585" y="772994"/>
            <a:ext cx="9333785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199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Museo Sans Rounded</vt:lpstr>
      <vt:lpstr>Times New Roman</vt:lpstr>
      <vt:lpstr>URW DIN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Gabriele Gennari</cp:lastModifiedBy>
  <cp:revision>138</cp:revision>
  <dcterms:created xsi:type="dcterms:W3CDTF">2023-01-12T09:17:38Z</dcterms:created>
  <dcterms:modified xsi:type="dcterms:W3CDTF">2024-02-20T15:20:13Z</dcterms:modified>
</cp:coreProperties>
</file>